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26"/>
  </p:notesMasterIdLst>
  <p:sldIdLst>
    <p:sldId id="282" r:id="rId2"/>
    <p:sldId id="273" r:id="rId3"/>
    <p:sldId id="288" r:id="rId4"/>
    <p:sldId id="294" r:id="rId5"/>
    <p:sldId id="295" r:id="rId6"/>
    <p:sldId id="258" r:id="rId7"/>
    <p:sldId id="259" r:id="rId8"/>
    <p:sldId id="290" r:id="rId9"/>
    <p:sldId id="277" r:id="rId10"/>
    <p:sldId id="261" r:id="rId11"/>
    <p:sldId id="262" r:id="rId12"/>
    <p:sldId id="279" r:id="rId13"/>
    <p:sldId id="280" r:id="rId14"/>
    <p:sldId id="281" r:id="rId15"/>
    <p:sldId id="278" r:id="rId16"/>
    <p:sldId id="283" r:id="rId17"/>
    <p:sldId id="270" r:id="rId18"/>
    <p:sldId id="296" r:id="rId19"/>
    <p:sldId id="297" r:id="rId20"/>
    <p:sldId id="298" r:id="rId21"/>
    <p:sldId id="299" r:id="rId22"/>
    <p:sldId id="300" r:id="rId23"/>
    <p:sldId id="302" r:id="rId24"/>
    <p:sldId id="301" r:id="rId2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7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E00C8-E0E6-4BAC-9675-6A5D61C52BF5}" type="datetimeFigureOut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07376-7328-494B-A0A9-9D50D2D7FB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32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07376-7328-494B-A0A9-9D50D2D7FBB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0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07376-7328-494B-A0A9-9D50D2D7FBB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32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07376-7328-494B-A0A9-9D50D2D7FBB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58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7A5C-0B8C-4D82-B8BB-4237F426C831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066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29D61-DCDC-4F0E-A8C1-4513EAB8E81A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04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1212-E956-4DEC-8DA5-86A69A771537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00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D36B-B8B7-4BC4-B1E6-95F87556ADE5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17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6622-1267-4CB2-B2B4-9D6D71ADA084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602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BCE3-5C46-42F5-B927-22FD0FA90CF1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38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35EA-6080-41B1-8423-93AA8E1DD84C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37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4ABF-808A-436E-8367-7CD04C300A9C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40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4F2E-6499-43C0-980F-B76D02C6EB3F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857087" y="6443435"/>
            <a:ext cx="20574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5D3B8F41-5177-458A-B9D1-A42A7687257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10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FEF3-C0DE-4EF0-83A2-99B60DF423F5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4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555F-DF4D-41F6-9EF3-A7ACDB949A10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78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3B10-D62E-4FE0-A4EA-14E963338586}" type="datetime1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B8F41-5177-458A-B9D1-A42A768725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5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ja-JP" altLang="en-US" b="1" dirty="0"/>
              <a:t>腹膜癒着防止材料の</a:t>
            </a:r>
            <a:r>
              <a:rPr lang="en-US" altLang="ja-JP" b="1" dirty="0"/>
              <a:t/>
            </a:r>
            <a:br>
              <a:rPr lang="en-US" altLang="ja-JP" b="1" dirty="0"/>
            </a:br>
            <a:r>
              <a:rPr lang="ja-JP" altLang="en-US" b="1" dirty="0"/>
              <a:t>数理的設計</a:t>
            </a:r>
            <a:endParaRPr kumimoji="1" lang="ja-JP" altLang="en-US" b="1" dirty="0"/>
          </a:p>
        </p:txBody>
      </p:sp>
      <p:sp>
        <p:nvSpPr>
          <p:cNvPr id="8" name="サブタイトル 2"/>
          <p:cNvSpPr>
            <a:spLocks noGrp="1"/>
          </p:cNvSpPr>
          <p:nvPr>
            <p:ph type="subTitle" idx="1"/>
          </p:nvPr>
        </p:nvSpPr>
        <p:spPr>
          <a:xfrm>
            <a:off x="5590641" y="4143362"/>
            <a:ext cx="3553359" cy="1386928"/>
          </a:xfrm>
        </p:spPr>
        <p:txBody>
          <a:bodyPr>
            <a:noAutofit/>
          </a:bodyPr>
          <a:lstStyle/>
          <a:p>
            <a:pPr algn="l"/>
            <a:r>
              <a:rPr lang="ja-JP" altLang="en-US" sz="2000" dirty="0"/>
              <a:t>井上貴央（船津研） </a:t>
            </a:r>
            <a:endParaRPr lang="en-US" altLang="ja-JP" sz="2000" dirty="0"/>
          </a:p>
          <a:p>
            <a:pPr algn="l"/>
            <a:r>
              <a:rPr lang="ja-JP" altLang="en-US" sz="2000" dirty="0"/>
              <a:t>出口槙子（大久保・脇原研） </a:t>
            </a:r>
            <a:endParaRPr lang="en-US" altLang="ja-JP" sz="2000" dirty="0"/>
          </a:p>
          <a:p>
            <a:pPr algn="l"/>
            <a:r>
              <a:rPr lang="ja-JP" altLang="en-US" sz="2000" dirty="0"/>
              <a:t>内藤玲（</a:t>
            </a:r>
            <a:r>
              <a:rPr lang="en-US" altLang="ja-JP" sz="2000" dirty="0" err="1"/>
              <a:t>Oyama</a:t>
            </a:r>
            <a:r>
              <a:rPr lang="ja-JP" altLang="en-US" sz="2000" dirty="0"/>
              <a:t>・菊地研） </a:t>
            </a:r>
            <a:endParaRPr lang="en-US" altLang="ja-JP" sz="2000" dirty="0"/>
          </a:p>
          <a:p>
            <a:pPr algn="l"/>
            <a:r>
              <a:rPr lang="ja-JP" altLang="en-US" sz="2000" dirty="0"/>
              <a:t>林勇佑（平尾・杉山研）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248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腹膜癒着防止手法</a:t>
            </a:r>
            <a:endParaRPr kumimoji="1"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9910" y="1082842"/>
            <a:ext cx="4310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ja-JP" altLang="en-US" sz="2800" dirty="0"/>
              <a:t>生分解性癒着防止シート</a:t>
            </a:r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7950" y="4971356"/>
            <a:ext cx="84433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u="sng" dirty="0"/>
              <a:t>問題点</a:t>
            </a:r>
            <a:endParaRPr kumimoji="1" lang="en-US" altLang="ja-JP" sz="2800" u="sng" dirty="0"/>
          </a:p>
          <a:p>
            <a:pPr>
              <a:lnSpc>
                <a:spcPct val="150000"/>
              </a:lnSpc>
            </a:pPr>
            <a:r>
              <a:rPr kumimoji="1" lang="ja-JP" altLang="en-US" sz="2800" dirty="0"/>
              <a:t>癒着防止シートの設計は試行錯誤的で</a:t>
            </a:r>
            <a:r>
              <a:rPr kumimoji="1" lang="ja-JP" altLang="en-US" sz="2800" b="1" dirty="0">
                <a:solidFill>
                  <a:schemeClr val="accent2"/>
                </a:solidFill>
              </a:rPr>
              <a:t>定量的</a:t>
            </a:r>
            <a:r>
              <a:rPr kumimoji="1" lang="ja-JP" altLang="en-US" sz="2800" dirty="0"/>
              <a:t>でない</a:t>
            </a:r>
          </a:p>
        </p:txBody>
      </p:sp>
      <p:pic>
        <p:nvPicPr>
          <p:cNvPr id="1026" name="Picture 2" descr="http://seprafilm.jp/main_information/images/seprafilm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291" y="1996032"/>
            <a:ext cx="3237330" cy="25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994533" y="1821506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患部に貼付</a:t>
            </a:r>
            <a:endParaRPr lang="en-US" altLang="ja-JP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99104" y="2541409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ゲル化</a:t>
            </a:r>
            <a:endParaRPr lang="en-US" altLang="ja-JP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31829" y="326131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癒着防止効果</a:t>
            </a:r>
            <a:endParaRPr lang="en-US" altLang="ja-JP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94533" y="398121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体内に吸収</a:t>
            </a:r>
            <a:endParaRPr lang="en-US" altLang="ja-JP" sz="24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5847491" y="3726096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5847491" y="3006193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5847491" y="2286290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1174078" y="4569397"/>
            <a:ext cx="1397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http://seprafilm.jp/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231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6857087" y="6443435"/>
            <a:ext cx="2057400" cy="365125"/>
          </a:xfrm>
        </p:spPr>
        <p:txBody>
          <a:bodyPr/>
          <a:lstStyle/>
          <a:p>
            <a:fld id="{5D3B8F41-5177-458A-B9D1-A42A76872576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目的と手法</a:t>
            </a:r>
            <a:endParaRPr lang="en-US" altLang="ja-JP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042418"/>
            <a:ext cx="9144000" cy="523220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腹膜癒着防止材料の数理的設計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8784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accent2"/>
                </a:solidFill>
              </a:rPr>
              <a:t>セルオートマトン</a:t>
            </a:r>
            <a:r>
              <a:rPr kumimoji="1" lang="ja-JP" altLang="en-US" sz="2400" dirty="0"/>
              <a:t>を用いた癒着形成のシミュレーション</a:t>
            </a:r>
            <a:endParaRPr kumimoji="1" lang="en-US" altLang="ja-JP" sz="2400" dirty="0"/>
          </a:p>
        </p:txBody>
      </p:sp>
      <p:sp>
        <p:nvSpPr>
          <p:cNvPr id="9" name="下矢印 8"/>
          <p:cNvSpPr/>
          <p:nvPr/>
        </p:nvSpPr>
        <p:spPr>
          <a:xfrm>
            <a:off x="3970421" y="1412214"/>
            <a:ext cx="1203158" cy="553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8584" y="2989831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セルオートマトンとは？</a:t>
            </a:r>
            <a:endParaRPr lang="en-US" altLang="ja-JP" sz="2400" dirty="0"/>
          </a:p>
        </p:txBody>
      </p:sp>
      <p:sp>
        <p:nvSpPr>
          <p:cNvPr id="10" name="フローチャート: 結合子 9"/>
          <p:cNvSpPr/>
          <p:nvPr/>
        </p:nvSpPr>
        <p:spPr>
          <a:xfrm>
            <a:off x="1239252" y="3904609"/>
            <a:ext cx="745958" cy="74595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結合子 10"/>
          <p:cNvSpPr/>
          <p:nvPr/>
        </p:nvSpPr>
        <p:spPr>
          <a:xfrm>
            <a:off x="7399420" y="4486849"/>
            <a:ext cx="745958" cy="74595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/>
          <p:cNvSpPr/>
          <p:nvPr/>
        </p:nvSpPr>
        <p:spPr>
          <a:xfrm>
            <a:off x="7523746" y="3158651"/>
            <a:ext cx="745958" cy="74595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ローチャート: 結合子 12"/>
          <p:cNvSpPr/>
          <p:nvPr/>
        </p:nvSpPr>
        <p:spPr>
          <a:xfrm>
            <a:off x="3593913" y="3639914"/>
            <a:ext cx="1615760" cy="161576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106778" y="4308653"/>
            <a:ext cx="1346285" cy="13914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5414210" y="3639914"/>
            <a:ext cx="1985210" cy="52939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5374104" y="4806977"/>
            <a:ext cx="1816738" cy="9420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吹き出し 16"/>
          <p:cNvSpPr/>
          <p:nvPr/>
        </p:nvSpPr>
        <p:spPr>
          <a:xfrm>
            <a:off x="1208823" y="5138735"/>
            <a:ext cx="2449036" cy="422295"/>
          </a:xfrm>
          <a:prstGeom prst="wedgeRectCallout">
            <a:avLst>
              <a:gd name="adj1" fmla="val 10984"/>
              <a:gd name="adj2" fmla="val -2101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08823" y="5146290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他のセルと相互作用</a:t>
            </a:r>
          </a:p>
        </p:txBody>
      </p:sp>
      <p:sp>
        <p:nvSpPr>
          <p:cNvPr id="19" name="四角形吹き出し 18"/>
          <p:cNvSpPr/>
          <p:nvPr/>
        </p:nvSpPr>
        <p:spPr>
          <a:xfrm>
            <a:off x="4638020" y="5440120"/>
            <a:ext cx="3078396" cy="488550"/>
          </a:xfrm>
          <a:prstGeom prst="wedgeRectCallout">
            <a:avLst>
              <a:gd name="adj1" fmla="val -51158"/>
              <a:gd name="adj2" fmla="val -1824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721996" y="5500785"/>
            <a:ext cx="299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各セルは内部状態をもつ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75314" y="6139033"/>
            <a:ext cx="7393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dirty="0"/>
              <a:t>時間が進むとともに、それぞれのセルの内部状態が変化する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884949" y="2042418"/>
            <a:ext cx="5374101" cy="50824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0" y="2823667"/>
            <a:ext cx="9144000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66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8493" t="34201" r="31438" b="33897"/>
          <a:stretch/>
        </p:blipFill>
        <p:spPr>
          <a:xfrm>
            <a:off x="372979" y="1790564"/>
            <a:ext cx="5498927" cy="328181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2979" y="27672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セルオートマトンを用いた例</a:t>
            </a:r>
            <a:endParaRPr lang="en-US" altLang="ja-JP" sz="32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764" y="1107152"/>
            <a:ext cx="854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細胞の移動速度が</a:t>
            </a:r>
            <a:r>
              <a:rPr kumimoji="1" lang="ja-JP" altLang="en-US" sz="2400" dirty="0"/>
              <a:t>創傷治癒</a:t>
            </a:r>
            <a:r>
              <a:rPr lang="ja-JP" altLang="en-US" sz="2400" dirty="0"/>
              <a:t>時間に与える影響を</a:t>
            </a:r>
            <a:r>
              <a:rPr kumimoji="1" lang="ja-JP" altLang="en-US" sz="2400" dirty="0"/>
              <a:t>シミュレーション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50395" y="6428109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B. B. Youssef : </a:t>
            </a:r>
            <a:r>
              <a:rPr lang="en-US" altLang="ja-JP" sz="1200" i="1" dirty="0"/>
              <a:t>Springer International Publication Switzerland</a:t>
            </a:r>
            <a:r>
              <a:rPr lang="en-US" altLang="ja-JP" sz="1200" dirty="0"/>
              <a:t> 2015(9156)28-42</a:t>
            </a:r>
            <a:endParaRPr lang="ja-JP" altLang="en-US" sz="1200" dirty="0"/>
          </a:p>
        </p:txBody>
      </p:sp>
      <p:sp>
        <p:nvSpPr>
          <p:cNvPr id="8" name="四角形吹き出し 7"/>
          <p:cNvSpPr/>
          <p:nvPr/>
        </p:nvSpPr>
        <p:spPr>
          <a:xfrm>
            <a:off x="5474367" y="4005668"/>
            <a:ext cx="3440120" cy="1074900"/>
          </a:xfrm>
          <a:prstGeom prst="wedgeRectCallout">
            <a:avLst>
              <a:gd name="adj1" fmla="val -97304"/>
              <a:gd name="adj2" fmla="val -58190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84443" y="4127619"/>
            <a:ext cx="305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各セルは隣接する</a:t>
            </a:r>
            <a:endParaRPr lang="en-US" altLang="ja-JP" sz="2400" dirty="0"/>
          </a:p>
          <a:p>
            <a:r>
              <a:rPr lang="ja-JP" altLang="en-US" sz="2400" dirty="0"/>
              <a:t>６つのセルと相互作用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5752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90199" y="4683598"/>
            <a:ext cx="4319337" cy="1811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2979" y="2767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方針</a:t>
            </a:r>
            <a:endParaRPr kumimoji="1" lang="ja-JP" altLang="en-US" sz="32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72032" y="753656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二次元セルオートマトン</a:t>
            </a:r>
            <a:endParaRPr lang="en-US" altLang="ja-JP" sz="2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5396272" y="1358219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115344" y="1358219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55808" y="1358219"/>
            <a:ext cx="859536" cy="85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396272" y="2217755"/>
            <a:ext cx="859536" cy="85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15344" y="2217755"/>
            <a:ext cx="859536" cy="85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255808" y="2217755"/>
            <a:ext cx="859536" cy="8595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396272" y="3077291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115344" y="3077291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255808" y="3077291"/>
            <a:ext cx="859536" cy="859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右矢印 39"/>
          <p:cNvSpPr/>
          <p:nvPr/>
        </p:nvSpPr>
        <p:spPr>
          <a:xfrm>
            <a:off x="6045496" y="2537795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左右矢印 40"/>
          <p:cNvSpPr/>
          <p:nvPr/>
        </p:nvSpPr>
        <p:spPr>
          <a:xfrm rot="5400000">
            <a:off x="6474502" y="2131649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左右矢印 41"/>
          <p:cNvSpPr/>
          <p:nvPr/>
        </p:nvSpPr>
        <p:spPr>
          <a:xfrm rot="5400000">
            <a:off x="6475264" y="2989661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左右矢印 42"/>
          <p:cNvSpPr/>
          <p:nvPr/>
        </p:nvSpPr>
        <p:spPr>
          <a:xfrm>
            <a:off x="6905032" y="2537795"/>
            <a:ext cx="420624" cy="1737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吹き出し 43"/>
          <p:cNvSpPr/>
          <p:nvPr/>
        </p:nvSpPr>
        <p:spPr>
          <a:xfrm>
            <a:off x="5270802" y="4405566"/>
            <a:ext cx="3322691" cy="714636"/>
          </a:xfrm>
          <a:prstGeom prst="wedgeRectCallout">
            <a:avLst>
              <a:gd name="adj1" fmla="val -15125"/>
              <a:gd name="adj2" fmla="val -2665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270803" y="4431809"/>
            <a:ext cx="3322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各</a:t>
            </a:r>
            <a:r>
              <a:rPr kumimoji="1" lang="ja-JP" altLang="en-US" sz="2000" dirty="0"/>
              <a:t>セル</a:t>
            </a:r>
            <a:r>
              <a:rPr lang="ja-JP" altLang="en-US" sz="2000" dirty="0"/>
              <a:t>は</a:t>
            </a:r>
            <a:r>
              <a:rPr kumimoji="1" lang="ja-JP" altLang="en-US" sz="2000" dirty="0"/>
              <a:t>、隣接するセルと</a:t>
            </a:r>
            <a:endParaRPr kumimoji="1" lang="en-US" altLang="ja-JP" sz="2000" dirty="0"/>
          </a:p>
          <a:p>
            <a:r>
              <a:rPr kumimoji="1" lang="ja-JP" altLang="en-US" sz="2000" dirty="0"/>
              <a:t>相互作用（情報交換）する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814429" y="5172976"/>
            <a:ext cx="3974165" cy="10490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ts val="1000"/>
              </a:lnSpc>
            </a:pPr>
            <a:endParaRPr lang="en-US" altLang="ja-JP" sz="2400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ja-JP" altLang="en-US" sz="2400" dirty="0"/>
              <a:t>治癒 </a:t>
            </a:r>
            <a:r>
              <a:rPr lang="en-US" altLang="ja-JP" sz="2400" dirty="0"/>
              <a:t>: </a:t>
            </a:r>
            <a:r>
              <a:rPr lang="ja-JP" altLang="en-US" sz="2400" dirty="0"/>
              <a:t>中皮細胞</a:t>
            </a:r>
            <a:endParaRPr lang="en-US" altLang="ja-JP" sz="2400" dirty="0"/>
          </a:p>
          <a:p>
            <a:pPr lvl="2">
              <a:lnSpc>
                <a:spcPts val="700"/>
              </a:lnSpc>
            </a:pPr>
            <a:endParaRPr lang="en-US" altLang="ja-JP" sz="2400" dirty="0"/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kumimoji="1" lang="ja-JP" altLang="en-US" sz="2400" dirty="0"/>
              <a:t>癒着形成 </a:t>
            </a:r>
            <a:r>
              <a:rPr kumimoji="1" lang="en-US" altLang="ja-JP" sz="2400" dirty="0"/>
              <a:t>: </a:t>
            </a:r>
            <a:r>
              <a:rPr kumimoji="1" lang="ja-JP" altLang="en-US" sz="2400" dirty="0"/>
              <a:t>線</a:t>
            </a:r>
            <a:r>
              <a:rPr lang="ja-JP" altLang="en-US" sz="2400" dirty="0"/>
              <a:t>維芽細胞</a:t>
            </a:r>
            <a:endParaRPr lang="en-US" altLang="ja-JP" sz="2400" dirty="0"/>
          </a:p>
        </p:txBody>
      </p:sp>
      <p:sp>
        <p:nvSpPr>
          <p:cNvPr id="47" name="左中かっこ 46"/>
          <p:cNvSpPr/>
          <p:nvPr/>
        </p:nvSpPr>
        <p:spPr>
          <a:xfrm>
            <a:off x="5200769" y="5346707"/>
            <a:ext cx="77624" cy="83792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/>
          <p:cNvGrpSpPr/>
          <p:nvPr/>
        </p:nvGrpSpPr>
        <p:grpSpPr>
          <a:xfrm>
            <a:off x="639283" y="1029457"/>
            <a:ext cx="3822265" cy="5359248"/>
            <a:chOff x="3222495" y="920022"/>
            <a:chExt cx="3822265" cy="5359248"/>
          </a:xfrm>
        </p:grpSpPr>
        <p:sp>
          <p:nvSpPr>
            <p:cNvPr id="49" name="テキスト ボックス 48"/>
            <p:cNvSpPr txBox="1"/>
            <p:nvPr/>
          </p:nvSpPr>
          <p:spPr>
            <a:xfrm>
              <a:off x="4304075" y="920022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</a:t>
              </a:r>
              <a:endParaRPr kumimoji="1" lang="ja-JP" altLang="en-US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4073240" y="153932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腹膜欠損</a:t>
              </a:r>
              <a:endParaRPr kumimoji="1" lang="ja-JP" altLang="en-US" dirty="0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726991" y="2155657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kumimoji="1" lang="ja-JP" altLang="en-US" dirty="0"/>
                <a:t>血液透過性増大</a:t>
              </a: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3849450" y="2778370"/>
              <a:ext cx="145769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炎症性滲出液</a:t>
              </a:r>
              <a:endParaRPr lang="en-US" altLang="ja-JP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3682155" y="3398410"/>
              <a:ext cx="1760807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フィブリン溶解</a:t>
              </a:r>
              <a:endParaRPr lang="en-US" altLang="ja-JP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3226984" y="4696457"/>
              <a:ext cx="270371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線</a:t>
              </a:r>
              <a:r>
                <a:rPr kumimoji="1" lang="ja-JP" altLang="en-US" dirty="0"/>
                <a:t>維芽細胞増殖</a:t>
              </a:r>
            </a:p>
          </p:txBody>
        </p:sp>
        <p:cxnSp>
          <p:nvCxnSpPr>
            <p:cNvPr id="55" name="直線矢印コネクタ 54"/>
            <p:cNvCxnSpPr>
              <a:stCxn id="49" idx="2"/>
              <a:endCxn id="50" idx="0"/>
            </p:cNvCxnSpPr>
            <p:nvPr/>
          </p:nvCxnSpPr>
          <p:spPr>
            <a:xfrm flipH="1">
              <a:off x="4571257" y="1269724"/>
              <a:ext cx="2" cy="2695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/>
            <p:cNvCxnSpPr>
              <a:stCxn id="50" idx="2"/>
              <a:endCxn id="51" idx="0"/>
            </p:cNvCxnSpPr>
            <p:nvPr/>
          </p:nvCxnSpPr>
          <p:spPr>
            <a:xfrm flipH="1">
              <a:off x="4571256" y="1889025"/>
              <a:ext cx="1" cy="2666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>
              <a:stCxn id="51" idx="2"/>
              <a:endCxn id="52" idx="0"/>
            </p:cNvCxnSpPr>
            <p:nvPr/>
          </p:nvCxnSpPr>
          <p:spPr>
            <a:xfrm>
              <a:off x="4571256" y="2505359"/>
              <a:ext cx="0" cy="2730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/>
            <p:cNvCxnSpPr/>
            <p:nvPr/>
          </p:nvCxnSpPr>
          <p:spPr>
            <a:xfrm flipH="1">
              <a:off x="4569632" y="3120756"/>
              <a:ext cx="1352" cy="2775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カギ線コネクタ 58"/>
            <p:cNvCxnSpPr>
              <a:stCxn id="53" idx="2"/>
              <a:endCxn id="75" idx="0"/>
            </p:cNvCxnSpPr>
            <p:nvPr/>
          </p:nvCxnSpPr>
          <p:spPr>
            <a:xfrm rot="5400000">
              <a:off x="3951162" y="3517463"/>
              <a:ext cx="380748" cy="84204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カギ線コネクタ 59"/>
            <p:cNvCxnSpPr>
              <a:stCxn id="53" idx="2"/>
              <a:endCxn id="76" idx="0"/>
            </p:cNvCxnSpPr>
            <p:nvPr/>
          </p:nvCxnSpPr>
          <p:spPr>
            <a:xfrm rot="16200000" flipH="1">
              <a:off x="4814129" y="3496541"/>
              <a:ext cx="382252" cy="8853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/>
            <p:cNvCxnSpPr/>
            <p:nvPr/>
          </p:nvCxnSpPr>
          <p:spPr>
            <a:xfrm>
              <a:off x="3726991" y="4471410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>
              <a:stCxn id="76" idx="2"/>
            </p:cNvCxnSpPr>
            <p:nvPr/>
          </p:nvCxnSpPr>
          <p:spPr>
            <a:xfrm>
              <a:off x="5447952" y="4480066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>
              <a:endCxn id="64" idx="0"/>
            </p:cNvCxnSpPr>
            <p:nvPr/>
          </p:nvCxnSpPr>
          <p:spPr>
            <a:xfrm>
              <a:off x="3720512" y="5040022"/>
              <a:ext cx="0" cy="2721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テキスト ボックス 63"/>
            <p:cNvSpPr txBox="1"/>
            <p:nvPr/>
          </p:nvSpPr>
          <p:spPr>
            <a:xfrm>
              <a:off x="3222495" y="5312185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中皮細胞</a:t>
              </a:r>
              <a:endParaRPr kumimoji="1" lang="ja-JP" altLang="en-US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4379987" y="5310802"/>
              <a:ext cx="266477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フィブリン基質の組織化</a:t>
              </a:r>
              <a:endParaRPr kumimoji="1" lang="ja-JP" altLang="en-US" dirty="0"/>
            </a:p>
          </p:txBody>
        </p:sp>
        <p:cxnSp>
          <p:nvCxnSpPr>
            <p:cNvPr id="66" name="直線矢印コネクタ 65"/>
            <p:cNvCxnSpPr>
              <a:stCxn id="64" idx="2"/>
              <a:endCxn id="67" idx="0"/>
            </p:cNvCxnSpPr>
            <p:nvPr/>
          </p:nvCxnSpPr>
          <p:spPr>
            <a:xfrm>
              <a:off x="3720512" y="5661887"/>
              <a:ext cx="0" cy="267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/>
            <p:cNvSpPr txBox="1"/>
            <p:nvPr/>
          </p:nvSpPr>
          <p:spPr>
            <a:xfrm>
              <a:off x="3459807" y="5929568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治癒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935306" y="592791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癒着形成</a:t>
              </a:r>
              <a:endParaRPr kumimoji="1" lang="ja-JP" altLang="en-US" dirty="0"/>
            </a:p>
          </p:txBody>
        </p:sp>
        <p:cxnSp>
          <p:nvCxnSpPr>
            <p:cNvPr id="69" name="直線矢印コネクタ 68"/>
            <p:cNvCxnSpPr/>
            <p:nvPr/>
          </p:nvCxnSpPr>
          <p:spPr>
            <a:xfrm flipH="1">
              <a:off x="5447952" y="5040019"/>
              <a:ext cx="1" cy="270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 flipH="1">
              <a:off x="5447952" y="5657929"/>
              <a:ext cx="0" cy="2674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/>
            <p:cNvSpPr txBox="1"/>
            <p:nvPr/>
          </p:nvSpPr>
          <p:spPr>
            <a:xfrm>
              <a:off x="3453328" y="4128860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正常</a:t>
              </a:r>
              <a:endParaRPr kumimoji="1" lang="ja-JP" altLang="en-US" dirty="0"/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5180768" y="4130364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異常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30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方針</a:t>
            </a:r>
            <a:endParaRPr kumimoji="1" lang="ja-JP" altLang="en-US" sz="3200" b="1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22" y="966158"/>
            <a:ext cx="1656728" cy="1656728"/>
          </a:xfrm>
          <a:prstGeom prst="rect">
            <a:avLst/>
          </a:prstGeom>
        </p:spPr>
      </p:pic>
      <p:grpSp>
        <p:nvGrpSpPr>
          <p:cNvPr id="9" name="グループ化 8"/>
          <p:cNvGrpSpPr/>
          <p:nvPr/>
        </p:nvGrpSpPr>
        <p:grpSpPr>
          <a:xfrm>
            <a:off x="533268" y="3177755"/>
            <a:ext cx="3607135" cy="2580388"/>
            <a:chOff x="612746" y="3524213"/>
            <a:chExt cx="3607135" cy="2580388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897654" y="3800601"/>
              <a:ext cx="3322227" cy="230400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12746" y="3867047"/>
              <a:ext cx="3454792" cy="2157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endParaRPr lang="en-US" altLang="ja-JP" sz="2000" dirty="0"/>
            </a:p>
            <a:p>
              <a:pPr marL="742950" lvl="1" indent="-285750">
                <a:buFont typeface="Wingdings" panose="05000000000000000000" pitchFamily="2" charset="2"/>
                <a:buChar char="u"/>
              </a:pPr>
              <a:r>
                <a:rPr lang="ja-JP" altLang="en-US" sz="2000" dirty="0"/>
                <a:t>治癒 </a:t>
              </a:r>
              <a:r>
                <a:rPr lang="en-US" altLang="ja-JP" sz="2000" dirty="0"/>
                <a:t>: </a:t>
              </a:r>
              <a:r>
                <a:rPr lang="ja-JP" altLang="en-US" sz="2000" dirty="0"/>
                <a:t>中皮細胞</a:t>
              </a:r>
              <a:endParaRPr lang="en-US" altLang="ja-JP" sz="2000" dirty="0"/>
            </a:p>
            <a:p>
              <a:pPr marL="1200150" lvl="2" indent="-28575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遊走</a:t>
              </a:r>
              <a:endParaRPr lang="en-US" altLang="ja-JP" sz="2000" dirty="0"/>
            </a:p>
            <a:p>
              <a:pPr marL="1200150" lvl="2" indent="-28575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分裂</a:t>
              </a:r>
              <a:endParaRPr lang="en-US" altLang="ja-JP" sz="2000" dirty="0"/>
            </a:p>
            <a:p>
              <a:pPr lvl="2">
                <a:lnSpc>
                  <a:spcPts val="700"/>
                </a:lnSpc>
              </a:pPr>
              <a:endParaRPr lang="en-US" altLang="ja-JP" sz="2000" dirty="0"/>
            </a:p>
            <a:p>
              <a:pPr marL="742950" lvl="1" indent="-285750">
                <a:buFont typeface="Wingdings" panose="05000000000000000000" pitchFamily="2" charset="2"/>
                <a:buChar char="u"/>
              </a:pPr>
              <a:r>
                <a:rPr kumimoji="1" lang="ja-JP" altLang="en-US" sz="2000" dirty="0"/>
                <a:t>癒着形成 </a:t>
              </a:r>
              <a:r>
                <a:rPr kumimoji="1" lang="en-US" altLang="ja-JP" sz="2000" dirty="0"/>
                <a:t>: </a:t>
              </a:r>
              <a:r>
                <a:rPr lang="ja-JP" altLang="en-US" sz="2000" dirty="0"/>
                <a:t>線維芽細胞</a:t>
              </a:r>
              <a:endParaRPr lang="en-US" altLang="ja-JP" sz="2000" dirty="0"/>
            </a:p>
            <a:p>
              <a:pPr marL="1200150" lvl="2" indent="-285750">
                <a:buFont typeface="Wingdings" panose="05000000000000000000" pitchFamily="2" charset="2"/>
                <a:buChar char="ü"/>
              </a:pPr>
              <a:r>
                <a:rPr kumimoji="1" lang="ja-JP" altLang="en-US" sz="2000" dirty="0"/>
                <a:t>遊走</a:t>
              </a:r>
              <a:endParaRPr kumimoji="1" lang="en-US" altLang="ja-JP" sz="2000" dirty="0"/>
            </a:p>
            <a:p>
              <a:pPr marL="1200150" lvl="2" indent="-28575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分裂</a:t>
              </a:r>
              <a:endParaRPr lang="en-US" altLang="ja-JP" sz="20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259272" y="3524213"/>
              <a:ext cx="1723093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/>
                <a:t>細胞の動き</a:t>
              </a: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4152568" y="3175963"/>
            <a:ext cx="4362325" cy="2931400"/>
            <a:chOff x="4262296" y="3419259"/>
            <a:chExt cx="4362325" cy="293140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4664895" y="3419259"/>
              <a:ext cx="3959726" cy="2931400"/>
              <a:chOff x="4630849" y="3370604"/>
              <a:chExt cx="3959726" cy="2931400"/>
            </a:xfrm>
          </p:grpSpPr>
          <p:sp>
            <p:nvSpPr>
              <p:cNvPr id="8" name="テキスト ボックス 7"/>
              <p:cNvSpPr txBox="1"/>
              <p:nvPr/>
            </p:nvSpPr>
            <p:spPr>
              <a:xfrm>
                <a:off x="4630849" y="3638004"/>
                <a:ext cx="3959726" cy="2664000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5122536" y="3370604"/>
                <a:ext cx="17324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dirty="0"/>
                  <a:t>セルの状態</a:t>
                </a:r>
                <a:endParaRPr kumimoji="1" lang="ja-JP" altLang="en-US" sz="2400" dirty="0"/>
              </a:p>
            </p:txBody>
          </p:sp>
        </p:grpSp>
        <p:sp>
          <p:nvSpPr>
            <p:cNvPr id="21" name="テキスト ボックス 20"/>
            <p:cNvSpPr txBox="1"/>
            <p:nvPr/>
          </p:nvSpPr>
          <p:spPr>
            <a:xfrm>
              <a:off x="4262296" y="3744200"/>
              <a:ext cx="4195379" cy="2464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endParaRPr lang="en-US" altLang="ja-JP" sz="2000" dirty="0"/>
            </a:p>
            <a:p>
              <a:pPr marL="800100" lvl="1" indent="-342900">
                <a:buFont typeface="Wingdings" panose="05000000000000000000" pitchFamily="2" charset="2"/>
                <a:buChar char="u"/>
              </a:pPr>
              <a:r>
                <a:rPr lang="ja-JP" altLang="en-US" sz="2000" dirty="0"/>
                <a:t>治癒</a:t>
              </a:r>
              <a:endParaRPr lang="en-US" altLang="ja-JP" sz="2000" dirty="0"/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中皮細胞あり</a:t>
              </a:r>
              <a:endParaRPr lang="en-US" altLang="ja-JP" sz="2000" dirty="0"/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細胞なし（創傷部）</a:t>
              </a:r>
              <a:endParaRPr lang="en-US" altLang="ja-JP" sz="2000" dirty="0"/>
            </a:p>
            <a:p>
              <a:pPr lvl="2">
                <a:lnSpc>
                  <a:spcPts val="700"/>
                </a:lnSpc>
              </a:pPr>
              <a:endParaRPr lang="en-US" altLang="ja-JP" sz="2000" dirty="0"/>
            </a:p>
            <a:p>
              <a:pPr marL="800100" lvl="1" indent="-342900">
                <a:buFont typeface="Wingdings" panose="05000000000000000000" pitchFamily="2" charset="2"/>
                <a:buChar char="u"/>
              </a:pPr>
              <a:r>
                <a:rPr lang="ja-JP" altLang="en-US" sz="2000" dirty="0"/>
                <a:t>癒着形成</a:t>
              </a:r>
              <a:endParaRPr kumimoji="1" lang="en-US" altLang="ja-JP" sz="2000" dirty="0"/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線維芽細胞あり（創傷部）</a:t>
              </a:r>
              <a:endParaRPr lang="en-US" altLang="ja-JP" sz="2000" dirty="0"/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kumimoji="1" lang="ja-JP" altLang="en-US" sz="2000" dirty="0"/>
                <a:t>細胞なし</a:t>
              </a:r>
              <a:endParaRPr kumimoji="1" lang="en-US" altLang="ja-JP" sz="2000" dirty="0"/>
            </a:p>
            <a:p>
              <a:pPr marL="1257300" lvl="2" indent="-342900">
                <a:buFont typeface="Wingdings" panose="05000000000000000000" pitchFamily="2" charset="2"/>
                <a:buChar char="ü"/>
              </a:pPr>
              <a:r>
                <a:rPr lang="ja-JP" altLang="en-US" sz="2000" dirty="0"/>
                <a:t>中皮細胞あり（正常部）</a:t>
              </a:r>
              <a:endParaRPr kumimoji="1" lang="ja-JP" altLang="en-US" sz="2000" dirty="0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929570" y="945204"/>
            <a:ext cx="4319337" cy="1811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/>
          <p:nvPr/>
        </p:nvGrpSpPr>
        <p:grpSpPr>
          <a:xfrm>
            <a:off x="1278654" y="842451"/>
            <a:ext cx="3822265" cy="1807860"/>
            <a:chOff x="3222495" y="4471410"/>
            <a:chExt cx="3822265" cy="1807860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3226984" y="4696457"/>
              <a:ext cx="270371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線</a:t>
              </a:r>
              <a:r>
                <a:rPr kumimoji="1" lang="ja-JP" altLang="en-US" dirty="0"/>
                <a:t>維芽細胞増殖</a:t>
              </a:r>
            </a:p>
          </p:txBody>
        </p:sp>
        <p:cxnSp>
          <p:nvCxnSpPr>
            <p:cNvPr id="31" name="直線矢印コネクタ 30"/>
            <p:cNvCxnSpPr/>
            <p:nvPr/>
          </p:nvCxnSpPr>
          <p:spPr>
            <a:xfrm>
              <a:off x="3726991" y="4471410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>
              <a:off x="5447952" y="4480066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>
              <a:endCxn id="34" idx="0"/>
            </p:cNvCxnSpPr>
            <p:nvPr/>
          </p:nvCxnSpPr>
          <p:spPr>
            <a:xfrm>
              <a:off x="3720512" y="5040022"/>
              <a:ext cx="0" cy="2721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/>
            <p:cNvSpPr txBox="1"/>
            <p:nvPr/>
          </p:nvSpPr>
          <p:spPr>
            <a:xfrm>
              <a:off x="3222495" y="5312185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中皮細胞</a:t>
              </a:r>
              <a:endParaRPr kumimoji="1" lang="ja-JP" altLang="en-US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379987" y="5310802"/>
              <a:ext cx="266477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フィブリン基質の組織化</a:t>
              </a:r>
              <a:endParaRPr kumimoji="1" lang="ja-JP" altLang="en-US" dirty="0"/>
            </a:p>
          </p:txBody>
        </p:sp>
        <p:cxnSp>
          <p:nvCxnSpPr>
            <p:cNvPr id="37" name="直線矢印コネクタ 36"/>
            <p:cNvCxnSpPr>
              <a:stCxn id="34" idx="2"/>
              <a:endCxn id="38" idx="0"/>
            </p:cNvCxnSpPr>
            <p:nvPr/>
          </p:nvCxnSpPr>
          <p:spPr>
            <a:xfrm>
              <a:off x="3720512" y="5661887"/>
              <a:ext cx="0" cy="267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/>
            <p:cNvSpPr txBox="1"/>
            <p:nvPr/>
          </p:nvSpPr>
          <p:spPr>
            <a:xfrm>
              <a:off x="3459807" y="5929568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治癒</a:t>
              </a:r>
              <a:endParaRPr kumimoji="1" lang="ja-JP" altLang="en-US" dirty="0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935306" y="592791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癒着形成</a:t>
              </a:r>
              <a:endParaRPr kumimoji="1" lang="ja-JP" altLang="en-US" dirty="0"/>
            </a:p>
          </p:txBody>
        </p:sp>
        <p:cxnSp>
          <p:nvCxnSpPr>
            <p:cNvPr id="40" name="直線矢印コネクタ 39"/>
            <p:cNvCxnSpPr/>
            <p:nvPr/>
          </p:nvCxnSpPr>
          <p:spPr>
            <a:xfrm flipH="1">
              <a:off x="5447952" y="5040019"/>
              <a:ext cx="1" cy="270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 flipH="1">
              <a:off x="5447952" y="5657929"/>
              <a:ext cx="0" cy="2674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48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938579" y="1113693"/>
                <a:ext cx="447535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にあるセルに細胞が存在するか</a:t>
                </a: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79" y="1113693"/>
                <a:ext cx="447535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9" t="-6452" r="-679" b="-258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937804" y="1118410"/>
                <a:ext cx="4476131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にあるセルに細胞が存在するか</a:t>
                </a:r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4" y="1118410"/>
                <a:ext cx="44761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15" t="-4762" r="-543" b="-23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72979" y="27672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ルール</a:t>
            </a:r>
          </a:p>
        </p:txBody>
      </p:sp>
      <p:cxnSp>
        <p:nvCxnSpPr>
          <p:cNvPr id="45" name="カギ線コネクタ 44"/>
          <p:cNvCxnSpPr/>
          <p:nvPr/>
        </p:nvCxnSpPr>
        <p:spPr>
          <a:xfrm rot="5400000">
            <a:off x="2538623" y="1248840"/>
            <a:ext cx="380748" cy="84912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/>
          <p:cNvCxnSpPr/>
          <p:nvPr/>
        </p:nvCxnSpPr>
        <p:spPr>
          <a:xfrm rot="16200000" flipH="1">
            <a:off x="3401591" y="1234992"/>
            <a:ext cx="382252" cy="87832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1783754" y="151059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100479" y="1483025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Yes</a:t>
            </a:r>
            <a:endParaRPr kumimoji="1" lang="ja-JP" altLang="en-US" dirty="0"/>
          </a:p>
        </p:txBody>
      </p:sp>
      <p:cxnSp>
        <p:nvCxnSpPr>
          <p:cNvPr id="49" name="直線コネクタ 48"/>
          <p:cNvCxnSpPr/>
          <p:nvPr/>
        </p:nvCxnSpPr>
        <p:spPr>
          <a:xfrm>
            <a:off x="5083070" y="2859586"/>
            <a:ext cx="11585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6241638" y="2851061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5079060" y="2851133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5918470" y="3067701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遊走</a:t>
            </a: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67605" y="3067701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分裂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241007" y="1857758"/>
            <a:ext cx="28424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周辺のセルに空きがあるか</a:t>
            </a:r>
            <a:endParaRPr kumimoji="1" lang="ja-JP" altLang="en-US" dirty="0"/>
          </a:p>
        </p:txBody>
      </p:sp>
      <p:cxnSp>
        <p:nvCxnSpPr>
          <p:cNvPr id="59" name="直線コネクタ 58"/>
          <p:cNvCxnSpPr/>
          <p:nvPr/>
        </p:nvCxnSpPr>
        <p:spPr>
          <a:xfrm>
            <a:off x="5662354" y="2614077"/>
            <a:ext cx="0" cy="249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4603495" y="2653523"/>
                <a:ext cx="457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495" y="2653523"/>
                <a:ext cx="4574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コネクタ 63"/>
          <p:cNvCxnSpPr/>
          <p:nvPr/>
        </p:nvCxnSpPr>
        <p:spPr>
          <a:xfrm>
            <a:off x="3650081" y="2486019"/>
            <a:ext cx="20134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5663510" y="2477494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3662113" y="2486019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4603495" y="2228478"/>
            <a:ext cx="0" cy="249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3209230" y="229282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5756120" y="228419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Yes</a:t>
            </a:r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3101975" y="2710329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dirty="0"/>
              <a:t>細胞停止</a:t>
            </a:r>
            <a:endParaRPr kumimoji="1" lang="ja-JP" altLang="en-US" dirty="0"/>
          </a:p>
        </p:txBody>
      </p:sp>
      <p:cxnSp>
        <p:nvCxnSpPr>
          <p:cNvPr id="71" name="直線コネクタ 70"/>
          <p:cNvCxnSpPr/>
          <p:nvPr/>
        </p:nvCxnSpPr>
        <p:spPr>
          <a:xfrm>
            <a:off x="2304437" y="4142367"/>
            <a:ext cx="3973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2304437" y="1852357"/>
            <a:ext cx="0" cy="2290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/>
          <p:cNvCxnSpPr/>
          <p:nvPr/>
        </p:nvCxnSpPr>
        <p:spPr>
          <a:xfrm>
            <a:off x="3653503" y="3086815"/>
            <a:ext cx="0" cy="10555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5091129" y="3437033"/>
            <a:ext cx="0" cy="705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6278265" y="3449065"/>
            <a:ext cx="0" cy="705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2085267" y="4402328"/>
                <a:ext cx="437979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dirty="0"/>
                  <a:t>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に次</a:t>
                </a:r>
                <a:r>
                  <a:rPr lang="ja-JP" altLang="en-US" dirty="0"/>
                  <a:t>の</a:t>
                </a:r>
                <a:r>
                  <a:rPr kumimoji="1" lang="ja-JP" altLang="en-US" dirty="0"/>
                  <a:t>セルに細胞が存在するか</a:t>
                </a:r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267" y="4402328"/>
                <a:ext cx="4379790" cy="369332"/>
              </a:xfrm>
              <a:prstGeom prst="rect">
                <a:avLst/>
              </a:prstGeom>
              <a:blipFill>
                <a:blip r:embed="rId6"/>
                <a:stretch>
                  <a:fillRect l="-832" t="-9524" r="-693"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テキスト ボックス 82"/>
          <p:cNvSpPr txBox="1"/>
          <p:nvPr/>
        </p:nvSpPr>
        <p:spPr>
          <a:xfrm>
            <a:off x="3979138" y="481377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/>
              <a:t>・・・・</a:t>
            </a:r>
          </a:p>
        </p:txBody>
      </p:sp>
      <p:cxnSp>
        <p:nvCxnSpPr>
          <p:cNvPr id="84" name="直線コネクタ 83"/>
          <p:cNvCxnSpPr/>
          <p:nvPr/>
        </p:nvCxnSpPr>
        <p:spPr>
          <a:xfrm>
            <a:off x="4209970" y="4154399"/>
            <a:ext cx="0" cy="2490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endCxn id="88" idx="3"/>
          </p:cNvCxnSpPr>
          <p:nvPr/>
        </p:nvCxnSpPr>
        <p:spPr>
          <a:xfrm flipH="1">
            <a:off x="5413935" y="1298359"/>
            <a:ext cx="2397568" cy="47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 flipH="1">
            <a:off x="7811502" y="1287475"/>
            <a:ext cx="0" cy="4466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>
            <a:off x="4275162" y="5739063"/>
            <a:ext cx="3536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091481" y="4400420"/>
                <a:ext cx="438511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dirty="0"/>
                  <a:t>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</a:t>
                </a:r>
                <a:r>
                  <a:rPr lang="ja-JP" altLang="en-US" dirty="0"/>
                  <a:t>次の</a:t>
                </a:r>
                <a:r>
                  <a:rPr kumimoji="1" lang="ja-JP" altLang="en-US" dirty="0"/>
                  <a:t>セルに細胞が存在するか</a:t>
                </a:r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81" y="4400420"/>
                <a:ext cx="4385110" cy="369332"/>
              </a:xfrm>
              <a:prstGeom prst="rect">
                <a:avLst/>
              </a:prstGeom>
              <a:blipFill>
                <a:blip r:embed="rId7"/>
                <a:stretch>
                  <a:fillRect l="-693" t="-11290" r="-832" b="-209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6241637" y="2649628"/>
                <a:ext cx="462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637" y="2649628"/>
                <a:ext cx="462755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3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8" grpId="0" animBg="1"/>
      <p:bldP spid="79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ルール</a:t>
            </a:r>
            <a:endParaRPr kumimoji="1" lang="ja-JP" altLang="en-US" sz="3200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32850" y="2785259"/>
            <a:ext cx="1080000" cy="1080000"/>
            <a:chOff x="1170432" y="1856232"/>
            <a:chExt cx="2578608" cy="2578608"/>
          </a:xfrm>
        </p:grpSpPr>
        <p:sp>
          <p:nvSpPr>
            <p:cNvPr id="5" name="正方形/長方形 4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4" name="直線矢印コネクタ 13"/>
          <p:cNvCxnSpPr>
            <a:stCxn id="9" idx="3"/>
            <a:endCxn id="20" idx="1"/>
          </p:cNvCxnSpPr>
          <p:nvPr/>
        </p:nvCxnSpPr>
        <p:spPr>
          <a:xfrm flipV="1">
            <a:off x="1612850" y="1940422"/>
            <a:ext cx="1136371" cy="13848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9" idx="3"/>
            <a:endCxn id="30" idx="1"/>
          </p:cNvCxnSpPr>
          <p:nvPr/>
        </p:nvCxnSpPr>
        <p:spPr>
          <a:xfrm>
            <a:off x="1612850" y="3325259"/>
            <a:ext cx="1138458" cy="1381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2749221" y="1400422"/>
            <a:ext cx="1080000" cy="1080000"/>
            <a:chOff x="1170432" y="1856232"/>
            <a:chExt cx="2578608" cy="2578608"/>
          </a:xfrm>
        </p:grpSpPr>
        <p:sp>
          <p:nvSpPr>
            <p:cNvPr id="17" name="正方形/長方形 16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2751308" y="4166613"/>
            <a:ext cx="1080000" cy="1080000"/>
            <a:chOff x="1170432" y="1856232"/>
            <a:chExt cx="2578608" cy="2578608"/>
          </a:xfrm>
        </p:grpSpPr>
        <p:sp>
          <p:nvSpPr>
            <p:cNvPr id="27" name="正方形/長方形 26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4783714" y="1400422"/>
            <a:ext cx="1080000" cy="1080000"/>
            <a:chOff x="1170432" y="1856232"/>
            <a:chExt cx="2578608" cy="2578608"/>
          </a:xfrm>
        </p:grpSpPr>
        <p:sp>
          <p:nvSpPr>
            <p:cNvPr id="37" name="正方形/長方形 36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4783714" y="4166613"/>
            <a:ext cx="1080000" cy="1080000"/>
            <a:chOff x="1170432" y="1856232"/>
            <a:chExt cx="2578608" cy="2578608"/>
          </a:xfrm>
        </p:grpSpPr>
        <p:sp>
          <p:nvSpPr>
            <p:cNvPr id="47" name="正方形/長方形 46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6810025" y="4166613"/>
            <a:ext cx="1080000" cy="1080000"/>
            <a:chOff x="1170432" y="1856232"/>
            <a:chExt cx="2578608" cy="2578608"/>
          </a:xfrm>
        </p:grpSpPr>
        <p:sp>
          <p:nvSpPr>
            <p:cNvPr id="57" name="正方形/長方形 56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/>
          <p:cNvGrpSpPr/>
          <p:nvPr/>
        </p:nvGrpSpPr>
        <p:grpSpPr>
          <a:xfrm>
            <a:off x="6810025" y="1400422"/>
            <a:ext cx="1080000" cy="1080000"/>
            <a:chOff x="1170432" y="1856232"/>
            <a:chExt cx="2578608" cy="2578608"/>
          </a:xfrm>
        </p:grpSpPr>
        <p:sp>
          <p:nvSpPr>
            <p:cNvPr id="67" name="正方形/長方形 66"/>
            <p:cNvSpPr/>
            <p:nvPr/>
          </p:nvSpPr>
          <p:spPr>
            <a:xfrm>
              <a:off x="1170432" y="1856232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2889504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2029968" y="1856232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170432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2889504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2029968" y="2715768"/>
              <a:ext cx="859536" cy="85953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1170432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2889504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2029968" y="3575304"/>
              <a:ext cx="859536" cy="8595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6" name="直線矢印コネクタ 75"/>
          <p:cNvCxnSpPr>
            <a:stCxn id="21" idx="3"/>
            <a:endCxn id="40" idx="1"/>
          </p:cNvCxnSpPr>
          <p:nvPr/>
        </p:nvCxnSpPr>
        <p:spPr>
          <a:xfrm>
            <a:off x="3829221" y="1940422"/>
            <a:ext cx="9544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>
            <a:stCxn id="31" idx="3"/>
            <a:endCxn id="50" idx="1"/>
          </p:cNvCxnSpPr>
          <p:nvPr/>
        </p:nvCxnSpPr>
        <p:spPr>
          <a:xfrm>
            <a:off x="3831308" y="4706613"/>
            <a:ext cx="9524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41" idx="3"/>
            <a:endCxn id="70" idx="1"/>
          </p:cNvCxnSpPr>
          <p:nvPr/>
        </p:nvCxnSpPr>
        <p:spPr>
          <a:xfrm>
            <a:off x="5863714" y="1940422"/>
            <a:ext cx="94631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>
            <a:stCxn id="51" idx="3"/>
            <a:endCxn id="60" idx="1"/>
          </p:cNvCxnSpPr>
          <p:nvPr/>
        </p:nvCxnSpPr>
        <p:spPr>
          <a:xfrm>
            <a:off x="5863714" y="4706613"/>
            <a:ext cx="94631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1610763" y="1785714"/>
            <a:ext cx="84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2"/>
                </a:solidFill>
              </a:rPr>
              <a:t>分裂</a:t>
            </a: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610763" y="4182573"/>
            <a:ext cx="84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2"/>
                </a:solidFill>
              </a:rPr>
              <a:t>遊走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3109221" y="1400422"/>
            <a:ext cx="360000" cy="360000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3469221" y="1760421"/>
            <a:ext cx="360000" cy="36000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3109257" y="2120421"/>
            <a:ext cx="360000" cy="36000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754115" y="1765198"/>
            <a:ext cx="360000" cy="360000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7030A0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3110625" y="4166614"/>
            <a:ext cx="360000" cy="360000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470625" y="4526613"/>
            <a:ext cx="360000" cy="36000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3110661" y="4886613"/>
            <a:ext cx="360000" cy="36000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755519" y="4531390"/>
            <a:ext cx="360000" cy="360000"/>
          </a:xfrm>
          <a:prstGeom prst="rect">
            <a:avLst/>
          </a:prstGeom>
          <a:pattFill prst="wdUpDiag">
            <a:fgClr>
              <a:srgbClr val="FF0000"/>
            </a:fgClr>
            <a:bgClr>
              <a:srgbClr val="7030A0"/>
            </a:bgClr>
          </a:patt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2592793" y="2516176"/>
            <a:ext cx="139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周辺セルの状況確認</a:t>
            </a:r>
            <a:endParaRPr kumimoji="1" lang="ja-JP" altLang="en-US" dirty="0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2592793" y="5265119"/>
            <a:ext cx="139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周辺セルの状況確認</a:t>
            </a:r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143714" y="4169051"/>
            <a:ext cx="360000" cy="360000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146347" y="4891811"/>
            <a:ext cx="360000" cy="360000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503291" y="4524180"/>
            <a:ext cx="360000" cy="360000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141260" y="1404322"/>
            <a:ext cx="360000" cy="360000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146485" y="2122860"/>
            <a:ext cx="360000" cy="360000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498853" y="1760749"/>
            <a:ext cx="360000" cy="360000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テキスト ボックス 97"/>
              <p:cNvSpPr txBox="1"/>
              <p:nvPr/>
            </p:nvSpPr>
            <p:spPr>
              <a:xfrm>
                <a:off x="4481666" y="2516176"/>
                <a:ext cx="16951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空きセルに</a:t>
                </a:r>
                <a:endParaRPr lang="en-US" altLang="ja-JP" dirty="0"/>
              </a:p>
              <a:p>
                <a:pPr algn="ctr"/>
                <a:r>
                  <a:rPr lang="ja-JP" altLang="en-US" dirty="0"/>
                  <a:t>確率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ja-JP" altLang="en-US" dirty="0"/>
                  <a:t>で分裂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8" name="テキスト ボックス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666" y="2516176"/>
                <a:ext cx="1695199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/>
              <p:cNvSpPr txBox="1"/>
              <p:nvPr/>
            </p:nvSpPr>
            <p:spPr>
              <a:xfrm>
                <a:off x="4512623" y="5273463"/>
                <a:ext cx="16467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空きセルに</a:t>
                </a:r>
                <a:endParaRPr lang="en-US" altLang="ja-JP" dirty="0"/>
              </a:p>
              <a:p>
                <a:pPr algn="ctr"/>
                <a:r>
                  <a:rPr lang="ja-JP" altLang="en-US" dirty="0"/>
                  <a:t>確率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ja-JP" altLang="en-US" dirty="0"/>
                  <a:t>で遊走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9" name="テキスト ボックス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23" y="5273463"/>
                <a:ext cx="1646775" cy="646331"/>
              </a:xfrm>
              <a:prstGeom prst="rect">
                <a:avLst/>
              </a:prstGeom>
              <a:blipFill>
                <a:blip r:embed="rId3"/>
                <a:stretch>
                  <a:fillRect l="-1111" t="-7547" r="-1111" b="-113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/>
              <p:cNvSpPr/>
              <p:nvPr/>
            </p:nvSpPr>
            <p:spPr>
              <a:xfrm>
                <a:off x="1827388" y="2054646"/>
                <a:ext cx="468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88" y="2054646"/>
                <a:ext cx="4686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正方形/長方形 100"/>
              <p:cNvSpPr/>
              <p:nvPr/>
            </p:nvSpPr>
            <p:spPr>
              <a:xfrm>
                <a:off x="1827388" y="4469491"/>
                <a:ext cx="473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1" name="正方形/長方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88" y="4469491"/>
                <a:ext cx="4739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43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初期状態</a:t>
            </a:r>
            <a:endParaRPr kumimoji="1" lang="ja-JP" altLang="en-US" sz="3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3348" y="11986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治癒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1472404" y="5255682"/>
            <a:ext cx="180474" cy="18047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03015" y="5130475"/>
            <a:ext cx="178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/>
              <a:t>中皮細胞あり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472404" y="5758755"/>
            <a:ext cx="180474" cy="1804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03015" y="5633548"/>
            <a:ext cx="2348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/>
              <a:t>細胞なし（創傷部）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5145" y="11986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癒着形成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507507" y="5739447"/>
            <a:ext cx="180474" cy="1804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738118" y="5614240"/>
            <a:ext cx="178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/>
              <a:t>中皮細胞あり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507507" y="6242520"/>
            <a:ext cx="180474" cy="1804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738118" y="6117313"/>
            <a:ext cx="2348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/>
              <a:t>細胞なし（創傷部）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5507507" y="5236374"/>
            <a:ext cx="180474" cy="1804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38118" y="5111167"/>
            <a:ext cx="2071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00" dirty="0"/>
              <a:t>線維芽</a:t>
            </a:r>
            <a:r>
              <a:rPr kumimoji="1" lang="ja-JP" altLang="en-US" sz="2200" dirty="0"/>
              <a:t>細胞あり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2" y="1863907"/>
            <a:ext cx="3958358" cy="304723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23" y="1810664"/>
            <a:ext cx="3556572" cy="31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1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境界条件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3348" y="11986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治癒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85145" y="11986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癒着形成</a:t>
            </a:r>
            <a:endParaRPr kumimoji="1" lang="ja-JP" altLang="en-US" sz="2800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2" y="1863907"/>
            <a:ext cx="3958358" cy="304723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23" y="1810664"/>
            <a:ext cx="3556572" cy="3165349"/>
          </a:xfrm>
          <a:prstGeom prst="rect">
            <a:avLst/>
          </a:prstGeom>
        </p:spPr>
      </p:pic>
      <p:sp>
        <p:nvSpPr>
          <p:cNvPr id="11" name="矢印: 左 10"/>
          <p:cNvSpPr/>
          <p:nvPr/>
        </p:nvSpPr>
        <p:spPr>
          <a:xfrm rot="16200000">
            <a:off x="2496716" y="1413504"/>
            <a:ext cx="360000" cy="3600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 20"/>
          <p:cNvSpPr/>
          <p:nvPr/>
        </p:nvSpPr>
        <p:spPr>
          <a:xfrm rot="10800000">
            <a:off x="719972" y="3201632"/>
            <a:ext cx="360000" cy="3600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 21"/>
          <p:cNvSpPr/>
          <p:nvPr/>
        </p:nvSpPr>
        <p:spPr>
          <a:xfrm>
            <a:off x="4212000" y="3201632"/>
            <a:ext cx="360000" cy="3600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左 22"/>
          <p:cNvSpPr/>
          <p:nvPr/>
        </p:nvSpPr>
        <p:spPr>
          <a:xfrm rot="5400000">
            <a:off x="2496716" y="4962471"/>
            <a:ext cx="360000" cy="3600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左 23"/>
          <p:cNvSpPr/>
          <p:nvPr/>
        </p:nvSpPr>
        <p:spPr>
          <a:xfrm rot="16200000">
            <a:off x="6523225" y="1413504"/>
            <a:ext cx="360000" cy="3600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左 24"/>
          <p:cNvSpPr/>
          <p:nvPr/>
        </p:nvSpPr>
        <p:spPr>
          <a:xfrm rot="5400000">
            <a:off x="6523225" y="4962471"/>
            <a:ext cx="360000" cy="3600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1896457" y="5654537"/>
            <a:ext cx="5269453" cy="977259"/>
            <a:chOff x="1686159" y="5596686"/>
            <a:chExt cx="5269453" cy="977259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1686159" y="5596686"/>
              <a:ext cx="5269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創傷部の周辺には無数の細胞が存在</a:t>
              </a: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145982" y="6112280"/>
              <a:ext cx="4632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境界には常に細胞が供給される</a:t>
              </a:r>
            </a:p>
          </p:txBody>
        </p:sp>
        <p:sp>
          <p:nvSpPr>
            <p:cNvPr id="26" name="矢印: 左 25"/>
            <p:cNvSpPr/>
            <p:nvPr/>
          </p:nvSpPr>
          <p:spPr>
            <a:xfrm rot="10800000">
              <a:off x="1785982" y="6158189"/>
              <a:ext cx="360000" cy="360000"/>
            </a:xfrm>
            <a:prstGeom prst="lef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76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s_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30" y="1182824"/>
            <a:ext cx="7200000" cy="54000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2979" y="27672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結果　治癒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468581" y="2269767"/>
                <a:ext cx="25349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境界条件： 外周固定</a:t>
                </a:r>
                <a:endParaRPr lang="en-US" altLang="ja-JP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分裂確率：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= 0.25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分裂頻度：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1</a:t>
                </a:r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回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 / day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創傷面積：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2×2 mm</a:t>
                </a:r>
                <a:r>
                  <a:rPr lang="en-US" altLang="ja-JP" baseline="30000" dirty="0">
                    <a:latin typeface="+mn-ea"/>
                    <a:cs typeface="Arial" panose="020B0604020202020204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81" y="2269767"/>
                <a:ext cx="2534963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923" t="-2030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solidFill>
                      <a:schemeClr val="accent2"/>
                    </a:solidFill>
                  </a:rPr>
                  <a:t>分裂のみ</a:t>
                </a:r>
                <a:r>
                  <a:rPr lang="ja-JP" altLang="en-US" sz="2400" dirty="0"/>
                  <a:t>起こる場合（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0</a:t>
                </a:r>
                <a:r>
                  <a:rPr kumimoji="1" lang="ja-JP" altLang="en-US" sz="2400" dirty="0"/>
                  <a:t>）</a:t>
                </a:r>
                <a:r>
                  <a:rPr kumimoji="1" lang="en-US" altLang="ja-JP" sz="2400" dirty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blipFill>
                <a:blip r:embed="rId6"/>
                <a:stretch>
                  <a:fillRect l="-1110" t="-10526" r="-1110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6468582" y="3752697"/>
            <a:ext cx="267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動画速度： </a:t>
            </a:r>
            <a:r>
              <a:rPr kumimoji="1" lang="en-US" altLang="ja-JP" dirty="0"/>
              <a:t>72,000</a:t>
            </a:r>
            <a:r>
              <a:rPr kumimoji="1" lang="ja-JP" altLang="en-US" dirty="0"/>
              <a:t>倍速</a:t>
            </a:r>
          </a:p>
        </p:txBody>
      </p:sp>
    </p:spTree>
    <p:extLst>
      <p:ext uri="{BB962C8B-B14F-4D97-AF65-F5344CB8AC3E}">
        <p14:creationId xmlns:p14="http://schemas.microsoft.com/office/powerpoint/2010/main" val="32228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2979" y="276727"/>
            <a:ext cx="1005403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kumimoji="1" lang="ja-JP" altLang="en-US" sz="3200" b="1" dirty="0"/>
              <a:t>腹膜</a:t>
            </a:r>
            <a:endParaRPr lang="ja-JP" altLang="en-US" sz="24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467611" y="5540278"/>
            <a:ext cx="2537857" cy="340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34224" y="1254435"/>
            <a:ext cx="2545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u="sng" dirty="0"/>
              <a:t>原因</a:t>
            </a:r>
            <a:endParaRPr kumimoji="1" lang="en-US" altLang="ja-JP" sz="2400" u="sng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手術等による炎症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34224" y="2454764"/>
            <a:ext cx="20697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u="sng" dirty="0"/>
              <a:t>症状</a:t>
            </a:r>
            <a:endParaRPr kumimoji="1" lang="en-US" altLang="ja-JP" sz="2400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小腸閉塞</a:t>
            </a:r>
            <a:endParaRPr lang="en-US" altLang="ja-JP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ja-JP" altLang="en-US" sz="2400" dirty="0"/>
              <a:t>不妊症</a:t>
            </a:r>
            <a:endParaRPr kumimoji="1" lang="en-US" altLang="ja-JP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慢性骨盤痛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64993" y="276727"/>
            <a:ext cx="182614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kumimoji="1" lang="ja-JP" altLang="en-US" sz="3200" b="1" dirty="0"/>
              <a:t>腹膜癒着</a:t>
            </a:r>
            <a:endParaRPr lang="ja-JP" altLang="en-US" sz="2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1455" y="972454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dirty="0">
                <a:solidFill>
                  <a:prstClr val="black"/>
                </a:solidFill>
              </a:rPr>
              <a:t>腹部の臓器を覆っている膜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0" y="1645790"/>
            <a:ext cx="4286062" cy="3955532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38363" y="6428109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/>
              <a:t>坂井建雄</a:t>
            </a:r>
            <a:r>
              <a:rPr lang="en-US" altLang="ja-JP" sz="1200" dirty="0"/>
              <a:t>, </a:t>
            </a:r>
            <a:r>
              <a:rPr lang="ja-JP" altLang="en-US" sz="1200" dirty="0"/>
              <a:t>橋本尚詞 </a:t>
            </a:r>
            <a:r>
              <a:rPr lang="en-US" altLang="ja-JP" sz="1200" dirty="0"/>
              <a:t>: </a:t>
            </a:r>
            <a:r>
              <a:rPr lang="ja-JP" altLang="en-US" sz="1200" dirty="0"/>
              <a:t>ぜんぶわかる人体解剖図</a:t>
            </a:r>
          </a:p>
        </p:txBody>
      </p:sp>
    </p:spTree>
    <p:extLst>
      <p:ext uri="{BB962C8B-B14F-4D97-AF65-F5344CB8AC3E}">
        <p14:creationId xmlns:p14="http://schemas.microsoft.com/office/powerpoint/2010/main" val="917621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g_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30" y="1182040"/>
            <a:ext cx="7200000" cy="54000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結果　治癒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6468581" y="2269767"/>
                <a:ext cx="25349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境界条件： 外周固定</a:t>
                </a:r>
                <a:endParaRPr lang="en-US" altLang="ja-JP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遊走確率：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= 0.25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遊走頻度：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1</a:t>
                </a:r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回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 / h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創傷面積：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2×2 mm</a:t>
                </a:r>
                <a:r>
                  <a:rPr lang="en-US" altLang="ja-JP" baseline="30000" dirty="0">
                    <a:latin typeface="+mn-ea"/>
                    <a:cs typeface="Arial" panose="020B0604020202020204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81" y="2269767"/>
                <a:ext cx="2534963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923" t="-2030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6468582" y="3752697"/>
            <a:ext cx="25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動画速度： </a:t>
            </a:r>
            <a:r>
              <a:rPr lang="en-US" altLang="ja-JP" dirty="0"/>
              <a:t>3,0</a:t>
            </a:r>
            <a:r>
              <a:rPr kumimoji="1" lang="en-US" altLang="ja-JP" dirty="0"/>
              <a:t>00</a:t>
            </a:r>
            <a:r>
              <a:rPr kumimoji="1" lang="ja-JP" altLang="en-US" dirty="0"/>
              <a:t>倍速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solidFill>
                      <a:schemeClr val="accent2"/>
                    </a:solidFill>
                  </a:rPr>
                  <a:t>遊走のみ</a:t>
                </a:r>
                <a:r>
                  <a:rPr lang="ja-JP" altLang="en-US" sz="2400" dirty="0"/>
                  <a:t>起こる場合（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1</a:t>
                </a:r>
                <a:r>
                  <a:rPr kumimoji="1" lang="ja-JP" altLang="en-US" sz="2400" dirty="0"/>
                  <a:t>）</a:t>
                </a:r>
                <a:r>
                  <a:rPr kumimoji="1" lang="en-US" altLang="ja-JP" sz="2400" dirty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blipFill>
                <a:blip r:embed="rId6"/>
                <a:stretch>
                  <a:fillRect l="-1110" t="-10526" r="-1110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s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67" y="1182167"/>
            <a:ext cx="7200000" cy="54000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2979" y="27672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結果　癒着形成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468582" y="2269767"/>
                <a:ext cx="25541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境界条件： 上下端固定</a:t>
                </a:r>
                <a:endParaRPr lang="en-US" altLang="ja-JP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分裂確率：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= 0.25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分裂頻度：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1</a:t>
                </a:r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回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 / day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癒着距離：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2 mm</a:t>
                </a:r>
                <a:endParaRPr lang="en-US" altLang="ja-JP" baseline="30000" dirty="0">
                  <a:latin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82" y="2269767"/>
                <a:ext cx="255412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909" t="-2030" r="-1909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6468582" y="3752697"/>
            <a:ext cx="267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動画速度： </a:t>
            </a:r>
            <a:r>
              <a:rPr kumimoji="1" lang="en-US" altLang="ja-JP" dirty="0"/>
              <a:t>72,000</a:t>
            </a:r>
            <a:r>
              <a:rPr kumimoji="1" lang="ja-JP" altLang="en-US" dirty="0"/>
              <a:t>倍速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solidFill>
                      <a:schemeClr val="accent2"/>
                    </a:solidFill>
                  </a:rPr>
                  <a:t>分裂のみ</a:t>
                </a:r>
                <a:r>
                  <a:rPr lang="ja-JP" altLang="en-US" sz="2400" dirty="0"/>
                  <a:t>起こる場合（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0</a:t>
                </a:r>
                <a:r>
                  <a:rPr kumimoji="1" lang="ja-JP" altLang="en-US" sz="2400" dirty="0"/>
                  <a:t>）</a:t>
                </a:r>
                <a:r>
                  <a:rPr kumimoji="1" lang="en-US" altLang="ja-JP" sz="2400" dirty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blipFill>
                <a:blip r:embed="rId6"/>
                <a:stretch>
                  <a:fillRect l="-1110" t="-10526" r="-1110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3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41" y="1179411"/>
            <a:ext cx="7200000" cy="54000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結果　癒着形成</a:t>
            </a:r>
            <a:endParaRPr kumimoji="1" lang="ja-JP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6468581" y="2269767"/>
                <a:ext cx="25349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境界条件： 上下端固定</a:t>
                </a:r>
                <a:endParaRPr lang="en-US" altLang="ja-JP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ja-JP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遊走確率：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= 0.25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遊走頻度：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1</a:t>
                </a:r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回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 / h</a:t>
                </a:r>
              </a:p>
              <a:p>
                <a:r>
                  <a:rPr lang="ja-JP" altLang="en-US" dirty="0">
                    <a:latin typeface="+mn-ea"/>
                    <a:cs typeface="Arial" panose="020B0604020202020204" pitchFamily="34" charset="0"/>
                  </a:rPr>
                  <a:t>癒着距離： </a:t>
                </a:r>
                <a:r>
                  <a:rPr lang="en-US" altLang="ja-JP" dirty="0">
                    <a:latin typeface="+mn-ea"/>
                    <a:cs typeface="Arial" panose="020B0604020202020204" pitchFamily="34" charset="0"/>
                  </a:rPr>
                  <a:t>2 mm</a:t>
                </a:r>
                <a:endParaRPr lang="en-US" altLang="ja-JP" baseline="30000" dirty="0">
                  <a:latin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581" y="2269767"/>
                <a:ext cx="2534963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923" t="-2030" r="-2163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6468582" y="3752697"/>
            <a:ext cx="25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動画速度： </a:t>
            </a:r>
            <a:r>
              <a:rPr lang="en-US" altLang="ja-JP" dirty="0"/>
              <a:t>3</a:t>
            </a:r>
            <a:r>
              <a:rPr kumimoji="1" lang="en-US" altLang="ja-JP" dirty="0"/>
              <a:t>,000</a:t>
            </a:r>
            <a:r>
              <a:rPr kumimoji="1" lang="ja-JP" altLang="en-US" dirty="0"/>
              <a:t>倍速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400" b="1" dirty="0">
                    <a:solidFill>
                      <a:schemeClr val="accent2"/>
                    </a:solidFill>
                  </a:rPr>
                  <a:t>遊走のみ</a:t>
                </a:r>
                <a:r>
                  <a:rPr lang="ja-JP" altLang="en-US" sz="2400" dirty="0"/>
                  <a:t>起こる場合（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 = 1</a:t>
                </a:r>
                <a:r>
                  <a:rPr kumimoji="1" lang="ja-JP" altLang="en-US" sz="2400" dirty="0"/>
                  <a:t>）</a:t>
                </a:r>
                <a:r>
                  <a:rPr kumimoji="1" lang="en-US" altLang="ja-JP" sz="2400" dirty="0"/>
                  <a:t> 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5" y="882768"/>
                <a:ext cx="5488799" cy="461665"/>
              </a:xfrm>
              <a:prstGeom prst="rect">
                <a:avLst/>
              </a:prstGeom>
              <a:blipFill>
                <a:blip r:embed="rId6"/>
                <a:stretch>
                  <a:fillRect l="-1110" t="-10526" r="-1110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08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72979" y="27672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まとめ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3425" y="1180456"/>
            <a:ext cx="8631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腹膜癒着防止材料の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定量的設計</a:t>
            </a:r>
            <a:r>
              <a:rPr kumimoji="1" lang="ja-JP" altLang="en-US" sz="2400" dirty="0"/>
              <a:t>を目的とした数理モデル化</a:t>
            </a:r>
            <a:endParaRPr lang="ja-JP" altLang="en-US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細胞の挙動を表現するために</a:t>
            </a:r>
            <a:r>
              <a:rPr lang="en-US" altLang="ja-JP" sz="2400" dirty="0"/>
              <a:t>, 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二次元セルオートマトン</a:t>
            </a:r>
            <a:r>
              <a:rPr kumimoji="1" lang="ja-JP" altLang="en-US" sz="2400" dirty="0"/>
              <a:t>を採用</a:t>
            </a:r>
          </a:p>
          <a:p>
            <a:endParaRPr kumimoji="1" lang="en-US" altLang="ja-JP" sz="2400" dirty="0"/>
          </a:p>
          <a:p>
            <a:endParaRPr kumimoji="1" lang="ja-JP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細胞の挙動をもとに</a:t>
            </a:r>
            <a:r>
              <a:rPr lang="en-US" altLang="ja-JP" sz="2400" dirty="0"/>
              <a:t>, </a:t>
            </a:r>
            <a:r>
              <a:rPr lang="ja-JP" altLang="en-US" sz="2400" dirty="0"/>
              <a:t>二次元セルオートマトンの</a:t>
            </a:r>
            <a:r>
              <a:rPr lang="ja-JP" altLang="en-US" sz="2400" b="1" dirty="0">
                <a:solidFill>
                  <a:schemeClr val="accent2"/>
                </a:solidFill>
              </a:rPr>
              <a:t>ルール</a:t>
            </a:r>
            <a:r>
              <a:rPr lang="ja-JP" altLang="en-US" sz="2400" dirty="0"/>
              <a:t>を 設計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中皮細胞の動きを模した</a:t>
            </a:r>
            <a:r>
              <a:rPr lang="ja-JP" altLang="en-US" sz="2400" b="1" dirty="0">
                <a:solidFill>
                  <a:schemeClr val="accent2"/>
                </a:solidFill>
              </a:rPr>
              <a:t>治癒</a:t>
            </a:r>
            <a:r>
              <a:rPr lang="ja-JP" altLang="en-US" sz="2400" dirty="0"/>
              <a:t>のシミュレーション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線維芽細胞の動きを模した</a:t>
            </a:r>
            <a:r>
              <a:rPr lang="ja-JP" altLang="en-US" sz="2400" b="1" dirty="0">
                <a:solidFill>
                  <a:schemeClr val="accent2"/>
                </a:solidFill>
              </a:rPr>
              <a:t>癒着形成</a:t>
            </a:r>
            <a:r>
              <a:rPr lang="ja-JP" altLang="en-US" sz="2400" dirty="0"/>
              <a:t>のシミュレーション</a:t>
            </a:r>
            <a:endParaRPr lang="en-US" altLang="ja-JP" sz="24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それぞれ</a:t>
            </a:r>
            <a:r>
              <a:rPr lang="en-US" altLang="ja-JP" sz="2400" dirty="0"/>
              <a:t>, </a:t>
            </a:r>
            <a:r>
              <a:rPr lang="ja-JP" altLang="en-US" sz="2400" dirty="0"/>
              <a:t>細胞の分裂と遊走の状況をシミュレート</a:t>
            </a:r>
          </a:p>
        </p:txBody>
      </p:sp>
    </p:spTree>
    <p:extLst>
      <p:ext uri="{BB962C8B-B14F-4D97-AF65-F5344CB8AC3E}">
        <p14:creationId xmlns:p14="http://schemas.microsoft.com/office/powerpoint/2010/main" val="31930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グループ化 60"/>
          <p:cNvGrpSpPr/>
          <p:nvPr/>
        </p:nvGrpSpPr>
        <p:grpSpPr>
          <a:xfrm>
            <a:off x="536645" y="992133"/>
            <a:ext cx="3822265" cy="5359248"/>
            <a:chOff x="3222495" y="920022"/>
            <a:chExt cx="3822265" cy="5359248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4304075" y="920022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</a:t>
              </a:r>
              <a:endParaRPr kumimoji="1" lang="ja-JP" altLang="en-US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4073240" y="153932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腹膜欠損</a:t>
              </a:r>
              <a:endParaRPr kumimoji="1" lang="ja-JP" altLang="en-US" dirty="0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3726991" y="2155657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kumimoji="1" lang="ja-JP" altLang="en-US" dirty="0"/>
                <a:t>血液透過性増大</a:t>
              </a: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3849450" y="2778370"/>
              <a:ext cx="145769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炎症性滲出液</a:t>
              </a:r>
              <a:endParaRPr lang="en-US" altLang="ja-JP" dirty="0"/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3682155" y="3398410"/>
              <a:ext cx="1760807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フィブリン溶解</a:t>
              </a:r>
              <a:endParaRPr lang="en-US" altLang="ja-JP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226984" y="4696457"/>
              <a:ext cx="270371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線</a:t>
              </a:r>
              <a:r>
                <a:rPr kumimoji="1" lang="ja-JP" altLang="en-US" dirty="0"/>
                <a:t>維芽細胞増殖</a:t>
              </a:r>
            </a:p>
          </p:txBody>
        </p:sp>
        <p:cxnSp>
          <p:nvCxnSpPr>
            <p:cNvPr id="68" name="直線矢印コネクタ 67"/>
            <p:cNvCxnSpPr>
              <a:stCxn id="62" idx="2"/>
              <a:endCxn id="63" idx="0"/>
            </p:cNvCxnSpPr>
            <p:nvPr/>
          </p:nvCxnSpPr>
          <p:spPr>
            <a:xfrm flipH="1">
              <a:off x="4571257" y="1269724"/>
              <a:ext cx="2" cy="2695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/>
            <p:cNvCxnSpPr>
              <a:stCxn id="63" idx="2"/>
              <a:endCxn id="64" idx="0"/>
            </p:cNvCxnSpPr>
            <p:nvPr/>
          </p:nvCxnSpPr>
          <p:spPr>
            <a:xfrm flipH="1">
              <a:off x="4571256" y="1889025"/>
              <a:ext cx="1" cy="2666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>
              <a:stCxn id="64" idx="2"/>
              <a:endCxn id="65" idx="0"/>
            </p:cNvCxnSpPr>
            <p:nvPr/>
          </p:nvCxnSpPr>
          <p:spPr>
            <a:xfrm>
              <a:off x="4571256" y="2505359"/>
              <a:ext cx="0" cy="2730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/>
            <p:cNvCxnSpPr/>
            <p:nvPr/>
          </p:nvCxnSpPr>
          <p:spPr>
            <a:xfrm flipH="1">
              <a:off x="4569632" y="3120756"/>
              <a:ext cx="1352" cy="2775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カギ線コネクタ 71"/>
            <p:cNvCxnSpPr>
              <a:stCxn id="66" idx="2"/>
              <a:endCxn id="84" idx="0"/>
            </p:cNvCxnSpPr>
            <p:nvPr/>
          </p:nvCxnSpPr>
          <p:spPr>
            <a:xfrm rot="5400000">
              <a:off x="3951162" y="3517463"/>
              <a:ext cx="380748" cy="84204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カギ線コネクタ 72"/>
            <p:cNvCxnSpPr>
              <a:stCxn id="66" idx="2"/>
              <a:endCxn id="85" idx="0"/>
            </p:cNvCxnSpPr>
            <p:nvPr/>
          </p:nvCxnSpPr>
          <p:spPr>
            <a:xfrm rot="16200000" flipH="1">
              <a:off x="4814129" y="3496541"/>
              <a:ext cx="382252" cy="8853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3726991" y="4471410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>
              <a:stCxn id="85" idx="2"/>
            </p:cNvCxnSpPr>
            <p:nvPr/>
          </p:nvCxnSpPr>
          <p:spPr>
            <a:xfrm>
              <a:off x="5447952" y="4480066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>
              <a:endCxn id="77" idx="0"/>
            </p:cNvCxnSpPr>
            <p:nvPr/>
          </p:nvCxnSpPr>
          <p:spPr>
            <a:xfrm>
              <a:off x="3720512" y="5040022"/>
              <a:ext cx="0" cy="2721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テキスト ボックス 76"/>
            <p:cNvSpPr txBox="1"/>
            <p:nvPr/>
          </p:nvSpPr>
          <p:spPr>
            <a:xfrm>
              <a:off x="3222495" y="5312185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中皮細胞</a:t>
              </a:r>
              <a:endParaRPr kumimoji="1" lang="ja-JP" altLang="en-US" dirty="0"/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4379987" y="5310802"/>
              <a:ext cx="266477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フィブリン基質の組織化</a:t>
              </a:r>
              <a:endParaRPr kumimoji="1" lang="ja-JP" altLang="en-US" dirty="0"/>
            </a:p>
          </p:txBody>
        </p:sp>
        <p:cxnSp>
          <p:nvCxnSpPr>
            <p:cNvPr id="79" name="直線矢印コネクタ 78"/>
            <p:cNvCxnSpPr>
              <a:stCxn id="77" idx="2"/>
              <a:endCxn id="80" idx="0"/>
            </p:cNvCxnSpPr>
            <p:nvPr/>
          </p:nvCxnSpPr>
          <p:spPr>
            <a:xfrm>
              <a:off x="3720512" y="5661887"/>
              <a:ext cx="0" cy="267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/>
            <p:cNvSpPr txBox="1"/>
            <p:nvPr/>
          </p:nvSpPr>
          <p:spPr>
            <a:xfrm>
              <a:off x="3459807" y="5929568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治癒</a:t>
              </a:r>
              <a:endParaRPr kumimoji="1" lang="ja-JP" altLang="en-US" dirty="0"/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4935306" y="592791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癒着形成</a:t>
              </a:r>
              <a:endParaRPr kumimoji="1" lang="ja-JP" altLang="en-US" dirty="0"/>
            </a:p>
          </p:txBody>
        </p:sp>
        <p:cxnSp>
          <p:nvCxnSpPr>
            <p:cNvPr id="82" name="直線矢印コネクタ 81"/>
            <p:cNvCxnSpPr/>
            <p:nvPr/>
          </p:nvCxnSpPr>
          <p:spPr>
            <a:xfrm flipH="1">
              <a:off x="5447952" y="5040019"/>
              <a:ext cx="1" cy="270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H="1">
              <a:off x="5447952" y="5657929"/>
              <a:ext cx="0" cy="2674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/>
            <p:cNvSpPr txBox="1"/>
            <p:nvPr/>
          </p:nvSpPr>
          <p:spPr>
            <a:xfrm>
              <a:off x="3453328" y="4128860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正常</a:t>
              </a:r>
              <a:endParaRPr kumimoji="1" lang="ja-JP" altLang="en-US" dirty="0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5180768" y="4130364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異常</a:t>
              </a:r>
              <a:endParaRPr kumimoji="1" lang="ja-JP" altLang="en-US" dirty="0"/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72979" y="27672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今後の展望</a:t>
            </a:r>
            <a:endParaRPr kumimoji="1" lang="ja-JP" altLang="en-US" sz="3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447954" y="2710396"/>
            <a:ext cx="2866301" cy="1945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178005" y="1501072"/>
            <a:ext cx="4736482" cy="291421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309183" y="1127468"/>
            <a:ext cx="489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ja-JP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ja-JP" altLang="en-US" sz="2400" dirty="0"/>
              <a:t>フィブリンの影響</a:t>
            </a:r>
            <a:endParaRPr kumimoji="1" lang="en-US" altLang="ja-JP" sz="2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ja-JP" altLang="en-US" sz="2400" dirty="0"/>
              <a:t>治癒方向と癒着形成方向の　　相互作用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ja-JP" altLang="en-US" sz="2400" dirty="0"/>
              <a:t>各種確率（実データとの比較）</a:t>
            </a:r>
            <a:endParaRPr kumimoji="1" lang="en-US" altLang="ja-JP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不均一な細胞の発生（治癒）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40865" y="1239462"/>
            <a:ext cx="23870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考慮すること</a:t>
            </a:r>
          </a:p>
        </p:txBody>
      </p:sp>
    </p:spTree>
    <p:extLst>
      <p:ext uri="{BB962C8B-B14F-4D97-AF65-F5344CB8AC3E}">
        <p14:creationId xmlns:p14="http://schemas.microsoft.com/office/powerpoint/2010/main" val="291158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4" name="Picture 52" descr="クラミジア感染による子宮、卵巣、卵管の癒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73" y="2237867"/>
            <a:ext cx="4129319" cy="303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3" descr="クラミジア感染による肝臓と腹膜の癒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2426" y="2237866"/>
            <a:ext cx="4129321" cy="303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テキスト ボックス 5"/>
          <p:cNvSpPr txBox="1"/>
          <p:nvPr/>
        </p:nvSpPr>
        <p:spPr>
          <a:xfrm>
            <a:off x="180473" y="421106"/>
            <a:ext cx="182614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kumimoji="1" lang="ja-JP" altLang="en-US" sz="3200" b="1" dirty="0"/>
              <a:t>腹膜癒着</a:t>
            </a:r>
            <a:endParaRPr lang="ja-JP" altLang="en-US" sz="24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2947738" y="1893274"/>
            <a:ext cx="613609" cy="753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6243477" y="1861029"/>
            <a:ext cx="613609" cy="753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2947737" y="6531561"/>
            <a:ext cx="3593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http://www.hisanaga-cl.com/main/007_07.html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47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細胞の働き</a:t>
            </a:r>
            <a:endParaRPr kumimoji="1"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26027" y="946705"/>
            <a:ext cx="5373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kumimoji="1" lang="ja-JP" altLang="en-US" sz="2400" b="1" dirty="0">
                <a:solidFill>
                  <a:schemeClr val="accent2"/>
                </a:solidFill>
              </a:rPr>
              <a:t>中皮細胞 </a:t>
            </a:r>
            <a:r>
              <a:rPr kumimoji="1" lang="en-US" altLang="ja-JP" sz="2400" dirty="0"/>
              <a:t>: </a:t>
            </a:r>
            <a:r>
              <a:rPr kumimoji="1" lang="ja-JP" altLang="en-US" sz="2400" dirty="0"/>
              <a:t>最表面を被覆する細胞</a:t>
            </a:r>
            <a:endParaRPr kumimoji="1" lang="en-US" altLang="ja-JP" sz="2400" dirty="0"/>
          </a:p>
          <a:p>
            <a:r>
              <a:rPr lang="en-US" altLang="ja-JP" sz="2400" dirty="0"/>
              <a:t>	</a:t>
            </a:r>
            <a:r>
              <a:rPr lang="ja-JP" altLang="en-US" sz="2400" dirty="0"/>
              <a:t>   　</a:t>
            </a:r>
            <a:r>
              <a:rPr kumimoji="1" lang="ja-JP" altLang="en-US" sz="2400" dirty="0"/>
              <a:t>創傷部の治癒に寄与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b="1" dirty="0">
                <a:solidFill>
                  <a:schemeClr val="accent2"/>
                </a:solidFill>
              </a:rPr>
              <a:t>線維芽細胞 </a:t>
            </a:r>
            <a:r>
              <a:rPr lang="en-US" altLang="ja-JP" sz="2400" dirty="0"/>
              <a:t>: </a:t>
            </a:r>
            <a:r>
              <a:rPr lang="ja-JP" altLang="en-US" sz="2400" dirty="0"/>
              <a:t>結合組織を構成する細胞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617924" y="3596164"/>
            <a:ext cx="859536" cy="859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477460" y="3596164"/>
            <a:ext cx="859536" cy="859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563226" y="5674982"/>
            <a:ext cx="859536" cy="859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422762" y="5674982"/>
            <a:ext cx="859536" cy="859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563226" y="3559704"/>
            <a:ext cx="859536" cy="859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22762" y="3559704"/>
            <a:ext cx="859536" cy="859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617924" y="5674982"/>
            <a:ext cx="859536" cy="85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77460" y="5674982"/>
            <a:ext cx="859536" cy="859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58031" y="302260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accent2"/>
                </a:solidFill>
              </a:rPr>
              <a:t>分裂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069615" y="302260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accent2"/>
                </a:solidFill>
              </a:rPr>
              <a:t>遊走</a:t>
            </a:r>
          </a:p>
        </p:txBody>
      </p:sp>
      <p:sp>
        <p:nvSpPr>
          <p:cNvPr id="15" name="下矢印 14"/>
          <p:cNvSpPr/>
          <p:nvPr/>
        </p:nvSpPr>
        <p:spPr>
          <a:xfrm>
            <a:off x="2180446" y="4557907"/>
            <a:ext cx="484632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下矢印 15"/>
          <p:cNvSpPr/>
          <p:nvPr/>
        </p:nvSpPr>
        <p:spPr>
          <a:xfrm>
            <a:off x="6235144" y="4567597"/>
            <a:ext cx="484632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497073" y="2428809"/>
            <a:ext cx="703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フィブリンを足場として癒着の形成に寄与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062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細胞の働き</a:t>
            </a:r>
            <a:endParaRPr kumimoji="1" lang="ja-JP" altLang="en-US" sz="3200" b="1" dirty="0"/>
          </a:p>
        </p:txBody>
      </p:sp>
      <p:pic>
        <p:nvPicPr>
          <p:cNvPr id="5" name="nature11890-s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5576" y="1195603"/>
            <a:ext cx="6096000" cy="488632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84247" y="6456875"/>
            <a:ext cx="6368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Gopinath M. Sundaram </a:t>
            </a:r>
            <a:r>
              <a:rPr lang="en-US" altLang="ja-JP" sz="1200" i="1" dirty="0"/>
              <a:t>et al</a:t>
            </a:r>
            <a:r>
              <a:rPr lang="en-US" altLang="ja-JP" sz="1200" dirty="0"/>
              <a:t>.,</a:t>
            </a:r>
            <a:r>
              <a:rPr lang="en-US" altLang="ja-JP" sz="1200" i="1" dirty="0"/>
              <a:t> Nature</a:t>
            </a:r>
            <a:r>
              <a:rPr kumimoji="1" lang="en-US" altLang="ja-JP" sz="1200" dirty="0"/>
              <a:t> </a:t>
            </a:r>
            <a:r>
              <a:rPr kumimoji="1" lang="en-US" altLang="ja-JP" sz="1200" b="1" dirty="0"/>
              <a:t>495</a:t>
            </a:r>
            <a:r>
              <a:rPr kumimoji="1" lang="en-US" altLang="ja-JP" sz="1200" dirty="0"/>
              <a:t>, 103-106 (2013)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76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29109" t="26408" r="32534" b="51094"/>
          <a:stretch/>
        </p:blipFill>
        <p:spPr>
          <a:xfrm>
            <a:off x="755392" y="765246"/>
            <a:ext cx="7759958" cy="256024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2979" y="276727"/>
            <a:ext cx="182614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3200" b="1" dirty="0"/>
              <a:t>正常治癒</a:t>
            </a:r>
            <a:endParaRPr kumimoji="1" lang="ja-JP" altLang="en-US" sz="32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29109" t="49125" r="32534" b="29269"/>
          <a:stretch/>
        </p:blipFill>
        <p:spPr>
          <a:xfrm>
            <a:off x="755392" y="3814012"/>
            <a:ext cx="7759959" cy="245881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71411" y="56519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腹膜の損傷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4415589" y="2045369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8100000">
            <a:off x="4376692" y="3569752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4415589" y="5209675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893731" y="347406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中皮細胞の増殖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99652" y="3474062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正常治癒</a:t>
            </a:r>
            <a:endParaRPr kumimoji="1" lang="ja-JP" altLang="en-US" sz="20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38363" y="6464684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891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9109" t="26408" r="32534" b="51042"/>
          <a:stretch/>
        </p:blipFill>
        <p:spPr>
          <a:xfrm>
            <a:off x="983714" y="781667"/>
            <a:ext cx="7074158" cy="23393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28151" t="24947" r="32055" b="26956"/>
          <a:stretch/>
        </p:blipFill>
        <p:spPr>
          <a:xfrm>
            <a:off x="2068770" y="3160462"/>
            <a:ext cx="4645509" cy="3158306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182614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3200" b="1" dirty="0"/>
              <a:t>癒着形成</a:t>
            </a:r>
            <a:endParaRPr kumimoji="1" lang="ja-JP" altLang="en-US" sz="3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30779" y="58161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腹膜の損傷</a:t>
            </a: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391525" y="2045369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rot="8100000">
            <a:off x="5773043" y="3280251"/>
            <a:ext cx="5895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657990" y="367859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bg1"/>
                </a:solidFill>
              </a:rPr>
              <a:t>腹膜の癒着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38363" y="6464684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　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47449" y="5952097"/>
            <a:ext cx="58881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フィブリンの架橋構造を足場として線維芽細胞が増殖</a:t>
            </a:r>
          </a:p>
        </p:txBody>
      </p:sp>
    </p:spTree>
    <p:extLst>
      <p:ext uri="{BB962C8B-B14F-4D97-AF65-F5344CB8AC3E}">
        <p14:creationId xmlns:p14="http://schemas.microsoft.com/office/powerpoint/2010/main" val="4836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72979" y="2767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フィブリンの働き</a:t>
            </a:r>
            <a:endParaRPr kumimoji="1" lang="ja-JP" altLang="en-US" sz="3200" b="1" dirty="0"/>
          </a:p>
        </p:txBody>
      </p:sp>
      <p:grpSp>
        <p:nvGrpSpPr>
          <p:cNvPr id="150" name="グループ化 149"/>
          <p:cNvGrpSpPr/>
          <p:nvPr/>
        </p:nvGrpSpPr>
        <p:grpSpPr>
          <a:xfrm>
            <a:off x="1722464" y="2331013"/>
            <a:ext cx="5328044" cy="3980069"/>
            <a:chOff x="1722465" y="2258824"/>
            <a:chExt cx="5328044" cy="3980069"/>
          </a:xfrm>
        </p:grpSpPr>
        <p:pic>
          <p:nvPicPr>
            <p:cNvPr id="14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2465" y="2258824"/>
              <a:ext cx="5328044" cy="3980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6" name="正方形/長方形 145"/>
            <p:cNvSpPr/>
            <p:nvPr/>
          </p:nvSpPr>
          <p:spPr>
            <a:xfrm>
              <a:off x="2472824" y="3906018"/>
              <a:ext cx="535044" cy="282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7" name="テキスト ボックス 146"/>
          <p:cNvSpPr txBox="1"/>
          <p:nvPr/>
        </p:nvSpPr>
        <p:spPr>
          <a:xfrm>
            <a:off x="2139718" y="1781783"/>
            <a:ext cx="449353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腹膜障害部位の各種成分の変動</a:t>
            </a:r>
            <a:endParaRPr lang="en-US" altLang="ja-JP" sz="2400" dirty="0"/>
          </a:p>
        </p:txBody>
      </p:sp>
      <p:sp>
        <p:nvSpPr>
          <p:cNvPr id="149" name="テキスト ボックス 148"/>
          <p:cNvSpPr txBox="1"/>
          <p:nvPr/>
        </p:nvSpPr>
        <p:spPr>
          <a:xfrm>
            <a:off x="834425" y="1035531"/>
            <a:ext cx="752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chemeClr val="accent2"/>
                </a:solidFill>
              </a:rPr>
              <a:t>フィブリン</a:t>
            </a:r>
            <a:r>
              <a:rPr lang="ja-JP" altLang="en-US" sz="2400" dirty="0"/>
              <a:t> </a:t>
            </a:r>
            <a:r>
              <a:rPr lang="en-US" altLang="ja-JP" sz="2400" dirty="0"/>
              <a:t>: </a:t>
            </a:r>
            <a:r>
              <a:rPr lang="ja-JP" altLang="en-US" sz="2400" dirty="0"/>
              <a:t>出血時の血液凝固に寄与するたんぱく質</a:t>
            </a:r>
            <a:endParaRPr kumimoji="1" lang="ja-JP" altLang="en-US" sz="2400" dirty="0"/>
          </a:p>
        </p:txBody>
      </p:sp>
      <p:sp>
        <p:nvSpPr>
          <p:cNvPr id="9" name="正方形/長方形 8"/>
          <p:cNvSpPr/>
          <p:nvPr/>
        </p:nvSpPr>
        <p:spPr>
          <a:xfrm>
            <a:off x="159488" y="6542298"/>
            <a:ext cx="7295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 Reproduction Update</a:t>
            </a:r>
            <a:r>
              <a:rPr lang="en-US" altLang="ja-JP" sz="1200" dirty="0"/>
              <a:t> 2001(7)547-555 </a:t>
            </a:r>
          </a:p>
        </p:txBody>
      </p:sp>
    </p:spTree>
    <p:extLst>
      <p:ext uri="{BB962C8B-B14F-4D97-AF65-F5344CB8AC3E}">
        <p14:creationId xmlns:p14="http://schemas.microsoft.com/office/powerpoint/2010/main" val="344758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8F41-5177-458A-B9D1-A42A7687257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79" y="27672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癒着形成のメカニズム</a:t>
            </a:r>
            <a:endParaRPr kumimoji="1" lang="ja-JP" altLang="en-US" sz="3200" b="1" dirty="0"/>
          </a:p>
        </p:txBody>
      </p:sp>
      <p:grpSp>
        <p:nvGrpSpPr>
          <p:cNvPr id="159" name="グループ化 158"/>
          <p:cNvGrpSpPr/>
          <p:nvPr/>
        </p:nvGrpSpPr>
        <p:grpSpPr>
          <a:xfrm>
            <a:off x="1641083" y="861502"/>
            <a:ext cx="5799043" cy="5359248"/>
            <a:chOff x="2166819" y="920022"/>
            <a:chExt cx="5799043" cy="5359248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4304075" y="920022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</a:t>
              </a:r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73240" y="153932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腹膜欠損</a:t>
              </a:r>
              <a:endParaRPr kumimoji="1" lang="ja-JP" altLang="en-US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726991" y="2155657"/>
              <a:ext cx="1688530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kumimoji="1" lang="ja-JP" altLang="en-US" dirty="0"/>
                <a:t>血液透過性増大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849450" y="2778370"/>
              <a:ext cx="145769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炎症性滲出液</a:t>
              </a:r>
              <a:endParaRPr lang="en-US" altLang="ja-JP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3682155" y="3398410"/>
              <a:ext cx="1760807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フィブリン溶解</a:t>
              </a:r>
              <a:endParaRPr lang="en-US" altLang="ja-JP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226984" y="4696457"/>
              <a:ext cx="270371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線</a:t>
              </a:r>
              <a:r>
                <a:rPr kumimoji="1" lang="ja-JP" altLang="en-US" dirty="0"/>
                <a:t>維芽細胞増殖</a:t>
              </a:r>
            </a:p>
          </p:txBody>
        </p:sp>
        <p:cxnSp>
          <p:nvCxnSpPr>
            <p:cNvPr id="22" name="直線矢印コネクタ 21"/>
            <p:cNvCxnSpPr>
              <a:stCxn id="5" idx="2"/>
              <a:endCxn id="6" idx="0"/>
            </p:cNvCxnSpPr>
            <p:nvPr/>
          </p:nvCxnSpPr>
          <p:spPr>
            <a:xfrm flipH="1">
              <a:off x="4571257" y="1269724"/>
              <a:ext cx="2" cy="2695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6" idx="2"/>
              <a:endCxn id="8" idx="0"/>
            </p:cNvCxnSpPr>
            <p:nvPr/>
          </p:nvCxnSpPr>
          <p:spPr>
            <a:xfrm flipH="1">
              <a:off x="4571256" y="1889025"/>
              <a:ext cx="1" cy="2666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>
              <a:stCxn id="8" idx="2"/>
              <a:endCxn id="9" idx="0"/>
            </p:cNvCxnSpPr>
            <p:nvPr/>
          </p:nvCxnSpPr>
          <p:spPr>
            <a:xfrm>
              <a:off x="4571256" y="2505359"/>
              <a:ext cx="0" cy="2730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H="1">
              <a:off x="4569632" y="3120756"/>
              <a:ext cx="1352" cy="2775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カギ線コネクタ 67"/>
            <p:cNvCxnSpPr>
              <a:stCxn id="12" idx="2"/>
              <a:endCxn id="154" idx="0"/>
            </p:cNvCxnSpPr>
            <p:nvPr/>
          </p:nvCxnSpPr>
          <p:spPr>
            <a:xfrm rot="5400000">
              <a:off x="3951162" y="3517463"/>
              <a:ext cx="380748" cy="84204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カギ線コネクタ 73"/>
            <p:cNvCxnSpPr>
              <a:stCxn id="12" idx="2"/>
              <a:endCxn id="156" idx="0"/>
            </p:cNvCxnSpPr>
            <p:nvPr/>
          </p:nvCxnSpPr>
          <p:spPr>
            <a:xfrm rot="16200000" flipH="1">
              <a:off x="4814129" y="3496541"/>
              <a:ext cx="382252" cy="8853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>
              <a:off x="3726991" y="4471410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/>
            <p:cNvCxnSpPr>
              <a:stCxn id="156" idx="2"/>
            </p:cNvCxnSpPr>
            <p:nvPr/>
          </p:nvCxnSpPr>
          <p:spPr>
            <a:xfrm>
              <a:off x="5447952" y="4480066"/>
              <a:ext cx="0" cy="21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>
              <a:endCxn id="64" idx="0"/>
            </p:cNvCxnSpPr>
            <p:nvPr/>
          </p:nvCxnSpPr>
          <p:spPr>
            <a:xfrm>
              <a:off x="3720512" y="5040022"/>
              <a:ext cx="0" cy="2721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テキスト ボックス 63"/>
            <p:cNvSpPr txBox="1"/>
            <p:nvPr/>
          </p:nvSpPr>
          <p:spPr>
            <a:xfrm>
              <a:off x="3222495" y="5312185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中皮細胞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4379987" y="5310802"/>
              <a:ext cx="266477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フィブリン基質の組織化</a:t>
              </a:r>
              <a:endParaRPr kumimoji="1" lang="ja-JP" altLang="en-US" dirty="0"/>
            </a:p>
          </p:txBody>
        </p:sp>
        <p:cxnSp>
          <p:nvCxnSpPr>
            <p:cNvPr id="69" name="直線矢印コネクタ 68"/>
            <p:cNvCxnSpPr>
              <a:stCxn id="64" idx="2"/>
              <a:endCxn id="70" idx="0"/>
            </p:cNvCxnSpPr>
            <p:nvPr/>
          </p:nvCxnSpPr>
          <p:spPr>
            <a:xfrm>
              <a:off x="3720512" y="5661887"/>
              <a:ext cx="0" cy="267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テキスト ボックス 69"/>
            <p:cNvSpPr txBox="1"/>
            <p:nvPr/>
          </p:nvSpPr>
          <p:spPr>
            <a:xfrm>
              <a:off x="3459807" y="5929568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治癒</a:t>
              </a:r>
              <a:endParaRPr kumimoji="1" lang="ja-JP" altLang="en-US" dirty="0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4935306" y="5927913"/>
              <a:ext cx="996033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癒着形成</a:t>
              </a:r>
              <a:endParaRPr kumimoji="1" lang="ja-JP" altLang="en-US" dirty="0"/>
            </a:p>
          </p:txBody>
        </p:sp>
        <p:cxnSp>
          <p:nvCxnSpPr>
            <p:cNvPr id="105" name="直線矢印コネクタ 104"/>
            <p:cNvCxnSpPr/>
            <p:nvPr/>
          </p:nvCxnSpPr>
          <p:spPr>
            <a:xfrm flipH="1">
              <a:off x="5447952" y="5040019"/>
              <a:ext cx="1" cy="270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>
              <a:off x="5447952" y="5657929"/>
              <a:ext cx="0" cy="2674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グループ化 139"/>
            <p:cNvGrpSpPr/>
            <p:nvPr/>
          </p:nvGrpSpPr>
          <p:grpSpPr>
            <a:xfrm>
              <a:off x="5705522" y="1741491"/>
              <a:ext cx="2260340" cy="1152804"/>
              <a:chOff x="5705522" y="1741491"/>
              <a:chExt cx="2260340" cy="1152804"/>
            </a:xfrm>
          </p:grpSpPr>
          <p:grpSp>
            <p:nvGrpSpPr>
              <p:cNvPr id="109" name="グループ化 108"/>
              <p:cNvGrpSpPr/>
              <p:nvPr/>
            </p:nvGrpSpPr>
            <p:grpSpPr>
              <a:xfrm>
                <a:off x="5705522" y="1807944"/>
                <a:ext cx="1893827" cy="971035"/>
                <a:chOff x="5551566" y="2398292"/>
                <a:chExt cx="1893827" cy="971035"/>
              </a:xfrm>
            </p:grpSpPr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5551566" y="2660833"/>
                  <a:ext cx="11996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1400" dirty="0"/>
                    <a:t>フィブリン</a:t>
                  </a:r>
                  <a:endParaRPr kumimoji="1" lang="en-US" altLang="ja-JP" sz="1400" dirty="0"/>
                </a:p>
                <a:p>
                  <a:pPr algn="ctr"/>
                  <a:r>
                    <a:rPr lang="ja-JP" altLang="en-US" sz="1400" dirty="0"/>
                    <a:t>基質</a:t>
                  </a:r>
                  <a:endParaRPr kumimoji="1" lang="ja-JP" alt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テキスト ボックス 107"/>
                    <p:cNvSpPr txBox="1"/>
                    <p:nvPr/>
                  </p:nvSpPr>
                  <p:spPr>
                    <a:xfrm>
                      <a:off x="6564254" y="2398292"/>
                      <a:ext cx="881139" cy="971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en-US" altLang="ja-JP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ja-JP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ja-JP" altLang="en-US" sz="1400" i="1">
                                        <a:latin typeface="Cambria Math" panose="02040503050406030204" pitchFamily="18" charset="0"/>
                                      </a:rPr>
                                      <m:t>単球</m:t>
                                    </m:r>
                                  </m:e>
                                  <m:e>
                                    <m:r>
                                      <a:rPr lang="ja-JP" altLang="en-US" sz="1400" i="1">
                                        <a:latin typeface="Cambria Math" panose="02040503050406030204" pitchFamily="18" charset="0"/>
                                      </a:rPr>
                                      <m:t>組織球</m:t>
                                    </m:r>
                                  </m:e>
                                  <m:e>
                                    <m:r>
                                      <a:rPr lang="ja-JP" altLang="en-US" sz="1400" i="1">
                                        <a:latin typeface="Cambria Math" charset="0"/>
                                      </a:rPr>
                                      <m:t>多形体</m:t>
                                    </m:r>
                                  </m:e>
                                  <m:e>
                                    <m:r>
                                      <a:rPr lang="ja-JP" altLang="en-US" sz="1400" i="1">
                                        <a:latin typeface="Cambria Math" charset="0"/>
                                      </a:rPr>
                                      <m:t>形質細胞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kumimoji="1" lang="ja-JP" altLang="en-US" sz="1400" dirty="0"/>
                    </a:p>
                  </p:txBody>
                </p:sp>
              </mc:Choice>
              <mc:Fallback xmlns="">
                <p:sp>
                  <p:nvSpPr>
                    <p:cNvPr id="108" name="テキスト ボックス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4254" y="2398292"/>
                      <a:ext cx="881139" cy="97103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9" name="円形吹き出し 138"/>
              <p:cNvSpPr/>
              <p:nvPr/>
            </p:nvSpPr>
            <p:spPr>
              <a:xfrm>
                <a:off x="5797199" y="1741491"/>
                <a:ext cx="2168663" cy="1152804"/>
              </a:xfrm>
              <a:prstGeom prst="wedgeEllipseCallout">
                <a:avLst>
                  <a:gd name="adj1" fmla="val -70081"/>
                  <a:gd name="adj2" fmla="val 5324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7" name="グループ化 146"/>
            <p:cNvGrpSpPr/>
            <p:nvPr/>
          </p:nvGrpSpPr>
          <p:grpSpPr>
            <a:xfrm>
              <a:off x="5175473" y="983815"/>
              <a:ext cx="820353" cy="409368"/>
              <a:chOff x="5916252" y="545272"/>
              <a:chExt cx="778232" cy="369165"/>
            </a:xfrm>
          </p:grpSpPr>
          <p:sp>
            <p:nvSpPr>
              <p:cNvPr id="7" name="テキスト ボックス 6"/>
              <p:cNvSpPr txBox="1"/>
              <p:nvPr/>
            </p:nvSpPr>
            <p:spPr>
              <a:xfrm>
                <a:off x="6086333" y="612180"/>
                <a:ext cx="431776" cy="288147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外傷</a:t>
                </a:r>
                <a:endParaRPr kumimoji="1" lang="en-US" altLang="ja-JP" sz="1400" dirty="0"/>
              </a:p>
            </p:txBody>
          </p:sp>
          <p:sp>
            <p:nvSpPr>
              <p:cNvPr id="144" name="円形吹き出し 143"/>
              <p:cNvSpPr/>
              <p:nvPr/>
            </p:nvSpPr>
            <p:spPr>
              <a:xfrm>
                <a:off x="5916252" y="545272"/>
                <a:ext cx="778232" cy="369165"/>
              </a:xfrm>
              <a:prstGeom prst="wedgeEllipseCallout">
                <a:avLst>
                  <a:gd name="adj1" fmla="val -111224"/>
                  <a:gd name="adj2" fmla="val 5204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9" name="グループ化 148"/>
            <p:cNvGrpSpPr/>
            <p:nvPr/>
          </p:nvGrpSpPr>
          <p:grpSpPr>
            <a:xfrm>
              <a:off x="2166819" y="4052565"/>
              <a:ext cx="1035259" cy="578207"/>
              <a:chOff x="1664050" y="3765871"/>
              <a:chExt cx="1035259" cy="578207"/>
            </a:xfrm>
          </p:grpSpPr>
          <p:sp>
            <p:nvSpPr>
              <p:cNvPr id="15" name="テキスト ボックス 14"/>
              <p:cNvSpPr txBox="1"/>
              <p:nvPr/>
            </p:nvSpPr>
            <p:spPr>
              <a:xfrm>
                <a:off x="1688909" y="3840488"/>
                <a:ext cx="996577" cy="50359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ja-JP" altLang="en-US" sz="1400" dirty="0"/>
                  <a:t>フィブリン</a:t>
                </a:r>
                <a:endParaRPr lang="en-US" altLang="ja-JP" sz="1400" dirty="0"/>
              </a:p>
              <a:p>
                <a:pPr algn="ctr"/>
                <a:r>
                  <a:rPr lang="ja-JP" altLang="en-US" sz="1400" dirty="0"/>
                  <a:t>消失</a:t>
                </a:r>
                <a:endParaRPr lang="en-US" altLang="ja-JP" sz="1400" dirty="0"/>
              </a:p>
            </p:txBody>
          </p:sp>
          <p:sp>
            <p:nvSpPr>
              <p:cNvPr id="148" name="円形吹き出し 147"/>
              <p:cNvSpPr/>
              <p:nvPr/>
            </p:nvSpPr>
            <p:spPr>
              <a:xfrm>
                <a:off x="1664050" y="3765871"/>
                <a:ext cx="1035259" cy="546182"/>
              </a:xfrm>
              <a:prstGeom prst="wedgeEllipseCallout">
                <a:avLst>
                  <a:gd name="adj1" fmla="val 95635"/>
                  <a:gd name="adj2" fmla="val 5134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0" name="グループ化 149"/>
            <p:cNvGrpSpPr/>
            <p:nvPr/>
          </p:nvGrpSpPr>
          <p:grpSpPr>
            <a:xfrm>
              <a:off x="6123520" y="3985370"/>
              <a:ext cx="1035259" cy="568876"/>
              <a:chOff x="1664050" y="3765871"/>
              <a:chExt cx="1035259" cy="568876"/>
            </a:xfrm>
          </p:grpSpPr>
          <p:sp>
            <p:nvSpPr>
              <p:cNvPr id="151" name="テキスト ボックス 150"/>
              <p:cNvSpPr txBox="1"/>
              <p:nvPr/>
            </p:nvSpPr>
            <p:spPr>
              <a:xfrm>
                <a:off x="1698241" y="3831157"/>
                <a:ext cx="971026" cy="50359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ja-JP" altLang="en-US" sz="1400" dirty="0"/>
                  <a:t>フィブリン</a:t>
                </a:r>
                <a:endParaRPr lang="en-US" altLang="ja-JP" sz="1400" dirty="0"/>
              </a:p>
              <a:p>
                <a:pPr algn="ctr"/>
                <a:r>
                  <a:rPr lang="ja-JP" altLang="en-US" sz="1400" dirty="0"/>
                  <a:t>存続</a:t>
                </a:r>
                <a:endParaRPr lang="en-US" altLang="ja-JP" sz="1400" dirty="0"/>
              </a:p>
            </p:txBody>
          </p:sp>
          <p:sp>
            <p:nvSpPr>
              <p:cNvPr id="152" name="円形吹き出し 151"/>
              <p:cNvSpPr/>
              <p:nvPr/>
            </p:nvSpPr>
            <p:spPr>
              <a:xfrm>
                <a:off x="1664050" y="3765871"/>
                <a:ext cx="1035259" cy="546182"/>
              </a:xfrm>
              <a:prstGeom prst="wedgeEllipseCallout">
                <a:avLst>
                  <a:gd name="adj1" fmla="val -108575"/>
                  <a:gd name="adj2" fmla="val 6473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4" name="テキスト ボックス 153"/>
            <p:cNvSpPr txBox="1"/>
            <p:nvPr/>
          </p:nvSpPr>
          <p:spPr>
            <a:xfrm>
              <a:off x="3453328" y="4128860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正常</a:t>
              </a:r>
              <a:endParaRPr kumimoji="1" lang="ja-JP" altLang="en-US" dirty="0"/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5180768" y="4130364"/>
              <a:ext cx="534368" cy="3497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ja-JP" altLang="en-US" dirty="0"/>
                <a:t>異常</a:t>
              </a:r>
              <a:endParaRPr kumimoji="1" lang="ja-JP" altLang="en-US" dirty="0"/>
            </a:p>
          </p:txBody>
        </p:sp>
      </p:grpSp>
      <p:sp>
        <p:nvSpPr>
          <p:cNvPr id="43" name="正方形/長方形 42"/>
          <p:cNvSpPr/>
          <p:nvPr/>
        </p:nvSpPr>
        <p:spPr>
          <a:xfrm>
            <a:off x="138363" y="6464684"/>
            <a:ext cx="8376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G.S.Dizerega</a:t>
            </a:r>
            <a:r>
              <a:rPr lang="en-US" altLang="ja-JP" sz="1200" dirty="0"/>
              <a:t> and J.D. Campeau: </a:t>
            </a:r>
            <a:r>
              <a:rPr lang="en-US" altLang="ja-JP" sz="1200" i="1" dirty="0"/>
              <a:t>Human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Reproduction Update</a:t>
            </a:r>
            <a:r>
              <a:rPr lang="en-US" altLang="ja-JP" sz="1200" dirty="0"/>
              <a:t> 2001(7)547-555</a:t>
            </a:r>
            <a:endParaRPr lang="ja-JP" altLang="en-US" sz="1200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3"/>
          <a:srcRect l="48153" t="49125" r="32534" b="29269"/>
          <a:stretch/>
        </p:blipFill>
        <p:spPr>
          <a:xfrm>
            <a:off x="220762" y="4654431"/>
            <a:ext cx="2374448" cy="1494226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4"/>
          <a:srcRect l="28151" t="24947" r="32055" b="26956"/>
          <a:stretch/>
        </p:blipFill>
        <p:spPr>
          <a:xfrm>
            <a:off x="6543895" y="4654431"/>
            <a:ext cx="2219227" cy="15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07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u Gothic Style">
      <a:majorFont>
        <a:latin typeface="游ゴシック Medium"/>
        <a:ea typeface="游ゴシック Medium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782</Words>
  <Application>Microsoft Office PowerPoint</Application>
  <PresentationFormat>画面に合わせる (4:3)</PresentationFormat>
  <Paragraphs>251</Paragraphs>
  <Slides>24</Slides>
  <Notes>3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ＭＳ Ｐゴシック</vt:lpstr>
      <vt:lpstr>游ゴシック</vt:lpstr>
      <vt:lpstr>游ゴシック Medium</vt:lpstr>
      <vt:lpstr>Arial</vt:lpstr>
      <vt:lpstr>Calibri</vt:lpstr>
      <vt:lpstr>Cambria Math</vt:lpstr>
      <vt:lpstr>Wingdings</vt:lpstr>
      <vt:lpstr>Office テーマ</vt:lpstr>
      <vt:lpstr>腹膜癒着防止材料の 数理的設計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設計特論</dc:title>
  <dc:creator>出口槙子</dc:creator>
  <cp:lastModifiedBy>Hayashi Yusuke YH.</cp:lastModifiedBy>
  <cp:revision>141</cp:revision>
  <dcterms:created xsi:type="dcterms:W3CDTF">2017-05-15T00:20:55Z</dcterms:created>
  <dcterms:modified xsi:type="dcterms:W3CDTF">2018-04-11T02:16:28Z</dcterms:modified>
</cp:coreProperties>
</file>